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4610100" cy="3460750"/>
  <p:notesSz cx="4610100" cy="34607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03" d="100"/>
          <a:sy n="203" d="100"/>
        </p:scale>
        <p:origin x="1938" y="1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84629" y="1243176"/>
            <a:ext cx="1438910" cy="403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‹N›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‹N›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‹N›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‹N›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5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‹N›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2"/>
            <a:ext cx="4608195" cy="350520"/>
          </a:xfrm>
          <a:custGeom>
            <a:avLst/>
            <a:gdLst/>
            <a:ahLst/>
            <a:cxnLst/>
            <a:rect l="l" t="t" r="r" b="b"/>
            <a:pathLst>
              <a:path w="4608195" h="350520">
                <a:moveTo>
                  <a:pt x="4608004" y="0"/>
                </a:moveTo>
                <a:lnTo>
                  <a:pt x="0" y="0"/>
                </a:lnTo>
                <a:lnTo>
                  <a:pt x="0" y="350126"/>
                </a:lnTo>
                <a:lnTo>
                  <a:pt x="4608004" y="350126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300" y="59878"/>
            <a:ext cx="3961765" cy="244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1054" y="1126074"/>
            <a:ext cx="3488054" cy="1595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7"/>
            <a:ext cx="1475232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5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312234" y="3354034"/>
            <a:ext cx="241300" cy="89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‹N›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slide4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.xml"/><Relationship Id="rId7" Type="http://schemas.openxmlformats.org/officeDocument/2006/relationships/slide" Target="slide2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" Target="slide1.xml"/><Relationship Id="rId7" Type="http://schemas.openxmlformats.org/officeDocument/2006/relationships/image" Target="../media/image28.png"/><Relationship Id="rId12" Type="http://schemas.openxmlformats.org/officeDocument/2006/relationships/slide" Target="slide3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slide" Target="slide36.xml"/><Relationship Id="rId5" Type="http://schemas.openxmlformats.org/officeDocument/2006/relationships/image" Target="../media/image5.png"/><Relationship Id="rId10" Type="http://schemas.openxmlformats.org/officeDocument/2006/relationships/slide" Target="slide38.xml"/><Relationship Id="rId4" Type="http://schemas.openxmlformats.org/officeDocument/2006/relationships/image" Target="../media/image6.png"/><Relationship Id="rId9" Type="http://schemas.openxmlformats.org/officeDocument/2006/relationships/slide" Target="slide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slide3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slide" Target="slide30.xml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slide" Target="slide4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33.xml"/><Relationship Id="rId5" Type="http://schemas.openxmlformats.org/officeDocument/2006/relationships/image" Target="../media/image6.png"/><Relationship Id="rId10" Type="http://schemas.openxmlformats.org/officeDocument/2006/relationships/slide" Target="slide34.xml"/><Relationship Id="rId4" Type="http://schemas.openxmlformats.org/officeDocument/2006/relationships/image" Target="../media/image31.png"/><Relationship Id="rId9" Type="http://schemas.openxmlformats.org/officeDocument/2006/relationships/image" Target="../media/image9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ripi@bancaditalia.it" TargetMode="External"/><Relationship Id="rId2" Type="http://schemas.openxmlformats.org/officeDocument/2006/relationships/hyperlink" Target="mailto:francesco.bripi@bancaditalia.it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729" y="727493"/>
            <a:ext cx="4457065" cy="82550"/>
          </a:xfrm>
          <a:custGeom>
            <a:avLst/>
            <a:gdLst/>
            <a:ahLst/>
            <a:cxnLst/>
            <a:rect l="l" t="t" r="r" b="b"/>
            <a:pathLst>
              <a:path w="4457065" h="82550">
                <a:moveTo>
                  <a:pt x="4405806" y="0"/>
                </a:moveTo>
                <a:lnTo>
                  <a:pt x="50800" y="0"/>
                </a:lnTo>
                <a:lnTo>
                  <a:pt x="31075" y="4008"/>
                </a:lnTo>
                <a:lnTo>
                  <a:pt x="14922" y="14922"/>
                </a:lnTo>
                <a:lnTo>
                  <a:pt x="4008" y="31075"/>
                </a:lnTo>
                <a:lnTo>
                  <a:pt x="0" y="50800"/>
                </a:lnTo>
                <a:lnTo>
                  <a:pt x="0" y="82384"/>
                </a:lnTo>
                <a:lnTo>
                  <a:pt x="4456606" y="82384"/>
                </a:lnTo>
                <a:lnTo>
                  <a:pt x="4456606" y="50800"/>
                </a:lnTo>
                <a:lnTo>
                  <a:pt x="4452598" y="31075"/>
                </a:lnTo>
                <a:lnTo>
                  <a:pt x="4441684" y="14922"/>
                </a:lnTo>
                <a:lnTo>
                  <a:pt x="4425531" y="4008"/>
                </a:lnTo>
                <a:lnTo>
                  <a:pt x="4405806" y="0"/>
                </a:lnTo>
                <a:close/>
              </a:path>
            </a:pathLst>
          </a:custGeom>
          <a:solidFill>
            <a:srgbClr val="3333B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5729" y="771913"/>
            <a:ext cx="4507865" cy="485140"/>
            <a:chOff x="75729" y="771913"/>
            <a:chExt cx="4507865" cy="4851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530" y="1155242"/>
              <a:ext cx="101600" cy="1016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7330" y="1142542"/>
              <a:ext cx="4405743" cy="1143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32336" y="778052"/>
              <a:ext cx="50738" cy="37719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5729" y="771913"/>
              <a:ext cx="4457065" cy="434340"/>
            </a:xfrm>
            <a:custGeom>
              <a:avLst/>
              <a:gdLst/>
              <a:ahLst/>
              <a:cxnLst/>
              <a:rect l="l" t="t" r="r" b="b"/>
              <a:pathLst>
                <a:path w="4457065" h="434340">
                  <a:moveTo>
                    <a:pt x="4456606" y="0"/>
                  </a:moveTo>
                  <a:lnTo>
                    <a:pt x="0" y="0"/>
                  </a:lnTo>
                  <a:lnTo>
                    <a:pt x="0" y="383329"/>
                  </a:lnTo>
                  <a:lnTo>
                    <a:pt x="4008" y="403054"/>
                  </a:lnTo>
                  <a:lnTo>
                    <a:pt x="14922" y="419207"/>
                  </a:lnTo>
                  <a:lnTo>
                    <a:pt x="31075" y="430121"/>
                  </a:lnTo>
                  <a:lnTo>
                    <a:pt x="50800" y="434129"/>
                  </a:lnTo>
                  <a:lnTo>
                    <a:pt x="4405806" y="434129"/>
                  </a:lnTo>
                  <a:lnTo>
                    <a:pt x="4425531" y="430121"/>
                  </a:lnTo>
                  <a:lnTo>
                    <a:pt x="4441684" y="419207"/>
                  </a:lnTo>
                  <a:lnTo>
                    <a:pt x="4452598" y="403054"/>
                  </a:lnTo>
                  <a:lnTo>
                    <a:pt x="4456606" y="383329"/>
                  </a:lnTo>
                  <a:lnTo>
                    <a:pt x="4456606" y="0"/>
                  </a:lnTo>
                  <a:close/>
                </a:path>
              </a:pathLst>
            </a:custGeom>
            <a:solidFill>
              <a:srgbClr val="3333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32336" y="816150"/>
              <a:ext cx="0" cy="358140"/>
            </a:xfrm>
            <a:custGeom>
              <a:avLst/>
              <a:gdLst/>
              <a:ahLst/>
              <a:cxnLst/>
              <a:rect l="l" t="t" r="r" b="b"/>
              <a:pathLst>
                <a:path h="358140">
                  <a:moveTo>
                    <a:pt x="0" y="35814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32336" y="80345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69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AFAFA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32336" y="79075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70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ECEC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32336" y="778050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69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EFEF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712330" y="830069"/>
            <a:ext cx="318325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0" dirty="0"/>
              <a:t>Substituting</a:t>
            </a:r>
            <a:r>
              <a:rPr spc="-65" dirty="0"/>
              <a:t> </a:t>
            </a:r>
            <a:r>
              <a:rPr spc="-40" dirty="0"/>
              <a:t>banks:</a:t>
            </a:r>
            <a:r>
              <a:rPr spc="60" dirty="0"/>
              <a:t> </a:t>
            </a:r>
            <a:r>
              <a:rPr spc="-40" dirty="0"/>
              <a:t>effects</a:t>
            </a:r>
            <a:r>
              <a:rPr spc="-65" dirty="0"/>
              <a:t> </a:t>
            </a:r>
            <a:r>
              <a:rPr dirty="0"/>
              <a:t>on</a:t>
            </a:r>
            <a:r>
              <a:rPr spc="-65" dirty="0"/>
              <a:t> </a:t>
            </a:r>
            <a:r>
              <a:rPr spc="-50" dirty="0"/>
              <a:t>investments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52450" y="1407774"/>
            <a:ext cx="3276600" cy="12638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Tahoma"/>
                <a:cs typeface="Tahoma"/>
              </a:rPr>
              <a:t>Francesco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Bripi</a:t>
            </a:r>
            <a:r>
              <a:rPr sz="1050" i="1" spc="-15" baseline="27777" dirty="0">
                <a:latin typeface="Meiryo"/>
                <a:cs typeface="Meiryo"/>
              </a:rPr>
              <a:t>∗</a:t>
            </a:r>
            <a:endParaRPr sz="1050" baseline="27777" dirty="0">
              <a:latin typeface="Meiryo"/>
              <a:cs typeface="Meiryo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750" dirty="0">
              <a:latin typeface="Meiryo"/>
              <a:cs typeface="Meiryo"/>
            </a:endParaRPr>
          </a:p>
          <a:p>
            <a:pPr marL="31115" algn="ctr">
              <a:lnSpc>
                <a:spcPct val="100000"/>
              </a:lnSpc>
            </a:pPr>
            <a:r>
              <a:rPr sz="700" dirty="0">
                <a:latin typeface="Tahoma"/>
                <a:cs typeface="Tahoma"/>
              </a:rPr>
              <a:t>Bank</a:t>
            </a:r>
            <a:r>
              <a:rPr sz="700" spc="45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of</a:t>
            </a:r>
            <a:r>
              <a:rPr sz="700" spc="50" dirty="0">
                <a:latin typeface="Tahoma"/>
                <a:cs typeface="Tahoma"/>
              </a:rPr>
              <a:t> </a:t>
            </a:r>
            <a:r>
              <a:rPr sz="700" spc="-10" dirty="0">
                <a:latin typeface="Tahoma"/>
                <a:cs typeface="Tahoma"/>
              </a:rPr>
              <a:t>Italy</a:t>
            </a:r>
            <a:endParaRPr sz="7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7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1000" spc="-35" dirty="0">
                <a:latin typeface="Tahoma"/>
                <a:cs typeface="Tahoma"/>
              </a:rPr>
              <a:t>December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lang="it-IT" sz="1000" dirty="0" smtClean="0">
                <a:latin typeface="Tahoma"/>
                <a:cs typeface="Tahoma"/>
              </a:rPr>
              <a:t>5</a:t>
            </a:r>
            <a:r>
              <a:rPr sz="1000" dirty="0" smtClean="0">
                <a:latin typeface="Tahoma"/>
                <a:cs typeface="Tahoma"/>
              </a:rPr>
              <a:t>,</a:t>
            </a:r>
            <a:r>
              <a:rPr sz="1000" spc="-50" dirty="0" smtClean="0">
                <a:latin typeface="Tahoma"/>
                <a:cs typeface="Tahoma"/>
              </a:rPr>
              <a:t> </a:t>
            </a:r>
            <a:r>
              <a:rPr sz="1000" spc="-20" dirty="0" smtClean="0">
                <a:latin typeface="Tahoma"/>
                <a:cs typeface="Tahoma"/>
              </a:rPr>
              <a:t>2022</a:t>
            </a:r>
            <a:endParaRPr lang="it-IT" sz="1000" spc="-20" dirty="0" smtClean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endParaRPr lang="it-IT" sz="1000" spc="-2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lang="en-US" sz="1000" spc="-20" dirty="0" smtClean="0">
                <a:latin typeface="Tahoma"/>
                <a:cs typeface="Tahoma"/>
              </a:rPr>
              <a:t>6th South-Eastern European Economic Research Workshop </a:t>
            </a:r>
            <a:r>
              <a:rPr lang="it-IT" sz="1000" spc="-20" dirty="0" smtClean="0">
                <a:latin typeface="Tahoma"/>
                <a:cs typeface="Tahoma"/>
              </a:rPr>
              <a:t>Tirana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26530" y="3077057"/>
            <a:ext cx="1828800" cy="0"/>
          </a:xfrm>
          <a:custGeom>
            <a:avLst/>
            <a:gdLst/>
            <a:ahLst/>
            <a:cxnLst/>
            <a:rect l="l" t="t" r="r" b="b"/>
            <a:pathLst>
              <a:path w="1828800">
                <a:moveTo>
                  <a:pt x="0" y="0"/>
                </a:moveTo>
                <a:lnTo>
                  <a:pt x="182880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8430" y="3082707"/>
            <a:ext cx="4275455" cy="2673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 marR="30480" indent="138430">
              <a:lnSpc>
                <a:spcPts val="950"/>
              </a:lnSpc>
              <a:spcBef>
                <a:spcPts val="135"/>
              </a:spcBef>
            </a:pPr>
            <a:r>
              <a:rPr sz="900" i="1" baseline="27777" dirty="0">
                <a:latin typeface="Meiryo"/>
                <a:cs typeface="Meiryo"/>
              </a:rPr>
              <a:t>∗</a:t>
            </a:r>
            <a:r>
              <a:rPr sz="800" dirty="0">
                <a:latin typeface="Tahoma"/>
                <a:cs typeface="Tahoma"/>
              </a:rPr>
              <a:t>The opinions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expressed</a:t>
            </a:r>
            <a:r>
              <a:rPr sz="800" dirty="0">
                <a:latin typeface="Tahoma"/>
                <a:cs typeface="Tahoma"/>
              </a:rPr>
              <a:t> in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this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paper are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those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of the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author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alone and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do not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necessarily </a:t>
            </a:r>
            <a:r>
              <a:rPr sz="800" dirty="0">
                <a:latin typeface="Tahoma"/>
                <a:cs typeface="Tahoma"/>
              </a:rPr>
              <a:t>reflect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those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of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the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Bank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of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Italy.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143764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Empirical</a:t>
            </a:r>
            <a:r>
              <a:rPr spc="-40" dirty="0"/>
              <a:t> model </a:t>
            </a:r>
            <a:r>
              <a:rPr spc="-90" dirty="0"/>
              <a:t>III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1467624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682724"/>
            <a:ext cx="59601" cy="5960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1997964"/>
            <a:ext cx="48018" cy="4801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137143"/>
            <a:ext cx="48018" cy="4801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2276322"/>
            <a:ext cx="48018" cy="4801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415501"/>
            <a:ext cx="48018" cy="480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object 9"/>
              <p:cNvSpPr txBox="1"/>
              <p:nvPr/>
            </p:nvSpPr>
            <p:spPr>
              <a:xfrm>
                <a:off x="75730" y="504855"/>
                <a:ext cx="4456430" cy="199503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508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it-IT" sz="1000" spc="-30" dirty="0" smtClean="0">
                    <a:latin typeface="Tahoma"/>
                    <a:cs typeface="Tahoma"/>
                  </a:rPr>
                  <a:t>Identification</a:t>
                </a:r>
                <a:r>
                  <a:rPr lang="it-IT" sz="1000" spc="-5" dirty="0">
                    <a:latin typeface="Tahoma"/>
                    <a:cs typeface="Tahoma"/>
                  </a:rPr>
                  <a:t> </a:t>
                </a:r>
                <a:r>
                  <a:rPr lang="it-IT" sz="1000" spc="-60" dirty="0">
                    <a:latin typeface="Tahoma"/>
                    <a:cs typeface="Tahoma"/>
                  </a:rPr>
                  <a:t>uses</a:t>
                </a:r>
                <a:r>
                  <a:rPr lang="it-IT" sz="1000" dirty="0">
                    <a:latin typeface="Tahoma"/>
                    <a:cs typeface="Tahoma"/>
                  </a:rPr>
                  <a:t> a</a:t>
                </a:r>
                <a:r>
                  <a:rPr lang="it-IT" sz="1000" spc="-5" dirty="0">
                    <a:latin typeface="Tahoma"/>
                    <a:cs typeface="Tahoma"/>
                  </a:rPr>
                  <a:t> </a:t>
                </a:r>
                <a:r>
                  <a:rPr lang="it-IT" sz="1000" spc="-35" dirty="0">
                    <a:latin typeface="Tahoma"/>
                    <a:cs typeface="Tahoma"/>
                  </a:rPr>
                  <a:t>preliminary</a:t>
                </a:r>
                <a:r>
                  <a:rPr lang="it-IT" sz="1000" spc="-5" dirty="0">
                    <a:latin typeface="Tahoma"/>
                    <a:cs typeface="Tahoma"/>
                  </a:rPr>
                  <a:t> </a:t>
                </a:r>
                <a:r>
                  <a:rPr lang="it-IT" sz="1000" spc="-10" dirty="0">
                    <a:latin typeface="Tahoma"/>
                    <a:cs typeface="Tahoma"/>
                  </a:rPr>
                  <a:t>regression:</a:t>
                </a:r>
                <a:endParaRPr lang="it-IT" sz="1000" dirty="0">
                  <a:latin typeface="Tahoma"/>
                  <a:cs typeface="Tahoma"/>
                </a:endParaRPr>
              </a:p>
              <a:p>
                <a:pPr>
                  <a:lnSpc>
                    <a:spcPct val="100000"/>
                  </a:lnSpc>
                  <a:spcBef>
                    <a:spcPts val="35"/>
                  </a:spcBef>
                </a:pPr>
                <a:endParaRPr lang="it-IT" sz="750" dirty="0">
                  <a:latin typeface="Tahoma"/>
                  <a:cs typeface="Tahoma"/>
                </a:endParaRPr>
              </a:p>
              <a:p>
                <a:pPr marR="4445" algn="ctr">
                  <a:lnSpc>
                    <a:spcPct val="100000"/>
                  </a:lnSpc>
                </a:pPr>
                <a:r>
                  <a:rPr lang="it-IT" sz="1500" i="1" baseline="8333" dirty="0">
                    <a:latin typeface="Arial"/>
                    <a:cs typeface="Arial"/>
                  </a:rPr>
                  <a:t>D</a:t>
                </a:r>
                <a:r>
                  <a:rPr lang="it-IT" sz="700" i="1" dirty="0">
                    <a:latin typeface="Arial"/>
                    <a:cs typeface="Arial"/>
                  </a:rPr>
                  <a:t>b,f</a:t>
                </a:r>
                <a:r>
                  <a:rPr lang="it-IT" sz="700" i="1" spc="-15" dirty="0">
                    <a:latin typeface="Arial"/>
                    <a:cs typeface="Arial"/>
                  </a:rPr>
                  <a:t> </a:t>
                </a:r>
                <a:r>
                  <a:rPr lang="it-IT" sz="700" i="1" spc="55" dirty="0">
                    <a:latin typeface="Arial"/>
                    <a:cs typeface="Arial"/>
                  </a:rPr>
                  <a:t>,t</a:t>
                </a:r>
                <a:r>
                  <a:rPr lang="it-IT" sz="700" i="1" spc="250" dirty="0">
                    <a:latin typeface="Arial"/>
                    <a:cs typeface="Arial"/>
                  </a:rPr>
                  <a:t> </a:t>
                </a:r>
                <a:r>
                  <a:rPr lang="it-IT" sz="1500" baseline="8333" dirty="0">
                    <a:latin typeface="Tahoma"/>
                    <a:cs typeface="Tahoma"/>
                  </a:rPr>
                  <a:t>=</a:t>
                </a:r>
                <a:r>
                  <a:rPr lang="it-IT" sz="1500" spc="30" baseline="8333" dirty="0">
                    <a:latin typeface="Tahoma"/>
                    <a:cs typeface="Tahoma"/>
                  </a:rPr>
                  <a:t> </a:t>
                </a:r>
                <a:r>
                  <a:rPr lang="el-GR" sz="1500" i="1" spc="104" baseline="8333" dirty="0">
                    <a:latin typeface="Times New Roman"/>
                    <a:cs typeface="Times New Roman"/>
                  </a:rPr>
                  <a:t>α</a:t>
                </a:r>
                <a:r>
                  <a:rPr lang="it-IT" sz="700" i="1" spc="70" dirty="0">
                    <a:latin typeface="Arial"/>
                    <a:cs typeface="Arial"/>
                  </a:rPr>
                  <a:t>f</a:t>
                </a:r>
                <a:r>
                  <a:rPr lang="it-IT" sz="700" i="1" spc="-10" dirty="0">
                    <a:latin typeface="Arial"/>
                    <a:cs typeface="Arial"/>
                  </a:rPr>
                  <a:t> </a:t>
                </a:r>
                <a:r>
                  <a:rPr lang="it-IT" sz="700" i="1" spc="55" dirty="0">
                    <a:latin typeface="Arial"/>
                    <a:cs typeface="Arial"/>
                  </a:rPr>
                  <a:t>,t</a:t>
                </a:r>
                <a:r>
                  <a:rPr lang="it-IT" sz="700" i="1" spc="180" dirty="0">
                    <a:latin typeface="Arial"/>
                    <a:cs typeface="Arial"/>
                  </a:rPr>
                  <a:t> </a:t>
                </a:r>
                <a:r>
                  <a:rPr lang="it-IT" sz="1500" baseline="8333" dirty="0">
                    <a:latin typeface="Tahoma"/>
                    <a:cs typeface="Tahoma"/>
                  </a:rPr>
                  <a:t>+</a:t>
                </a:r>
                <a:r>
                  <a:rPr lang="it-IT" sz="1500" spc="-82" baseline="8333" dirty="0">
                    <a:latin typeface="Tahoma"/>
                    <a:cs typeface="Tahoma"/>
                  </a:rPr>
                  <a:t> </a:t>
                </a:r>
                <a:r>
                  <a:rPr lang="el-GR" sz="1500" i="1" baseline="8333" dirty="0">
                    <a:latin typeface="Times New Roman"/>
                    <a:cs typeface="Times New Roman"/>
                  </a:rPr>
                  <a:t>β</a:t>
                </a:r>
                <a:r>
                  <a:rPr lang="it-IT" sz="700" i="1" dirty="0">
                    <a:latin typeface="Arial"/>
                    <a:cs typeface="Arial"/>
                  </a:rPr>
                  <a:t>b,t</a:t>
                </a:r>
                <a:r>
                  <a:rPr lang="it-IT" sz="700" i="1" spc="180" dirty="0">
                    <a:latin typeface="Arial"/>
                    <a:cs typeface="Arial"/>
                  </a:rPr>
                  <a:t> </a:t>
                </a:r>
                <a:r>
                  <a:rPr lang="it-IT" sz="1500" baseline="8333" dirty="0">
                    <a:latin typeface="Tahoma"/>
                    <a:cs typeface="Tahoma"/>
                  </a:rPr>
                  <a:t>+</a:t>
                </a:r>
                <a:r>
                  <a:rPr lang="it-IT" sz="1500" spc="-75" baseline="8333" dirty="0">
                    <a:latin typeface="Tahoma"/>
                    <a:cs typeface="Tahoma"/>
                  </a:rPr>
                  <a:t> </a:t>
                </a:r>
                <a:r>
                  <a:rPr lang="it-IT" sz="1500" i="1" spc="-52" baseline="8333" dirty="0">
                    <a:latin typeface="Times New Roman"/>
                    <a:cs typeface="Times New Roman"/>
                  </a:rPr>
                  <a:t>E</a:t>
                </a:r>
                <a:r>
                  <a:rPr lang="it-IT" sz="700" i="1" spc="-35" dirty="0">
                    <a:latin typeface="Arial"/>
                    <a:cs typeface="Arial"/>
                  </a:rPr>
                  <a:t>b,f</a:t>
                </a:r>
                <a:r>
                  <a:rPr lang="it-IT" sz="700" i="1" spc="-10" dirty="0">
                    <a:latin typeface="Arial"/>
                    <a:cs typeface="Arial"/>
                  </a:rPr>
                  <a:t> </a:t>
                </a:r>
                <a:r>
                  <a:rPr lang="it-IT" sz="700" i="1" spc="30" dirty="0">
                    <a:latin typeface="Arial"/>
                    <a:cs typeface="Arial"/>
                  </a:rPr>
                  <a:t>,t</a:t>
                </a:r>
                <a:endParaRPr lang="it-IT" sz="700" dirty="0">
                  <a:latin typeface="Arial"/>
                  <a:cs typeface="Arial"/>
                </a:endParaRPr>
              </a:p>
              <a:p>
                <a:pPr marL="50800">
                  <a:lnSpc>
                    <a:spcPct val="100000"/>
                  </a:lnSpc>
                  <a:spcBef>
                    <a:spcPts val="645"/>
                  </a:spcBef>
                </a:pPr>
                <a:r>
                  <a:rPr lang="it-IT" sz="1000" spc="-60" dirty="0">
                    <a:latin typeface="Tahoma"/>
                    <a:cs typeface="Tahoma"/>
                  </a:rPr>
                  <a:t>where</a:t>
                </a:r>
                <a:r>
                  <a:rPr lang="it-IT" sz="1000" dirty="0">
                    <a:latin typeface="Tahoma"/>
                    <a:cs typeface="Tahoma"/>
                  </a:rPr>
                  <a:t> </a:t>
                </a:r>
                <a:r>
                  <a:rPr lang="it-IT" sz="1000" i="1" dirty="0">
                    <a:latin typeface="Arial"/>
                    <a:cs typeface="Arial"/>
                  </a:rPr>
                  <a:t>D</a:t>
                </a:r>
                <a:r>
                  <a:rPr lang="it-IT" sz="1050" i="1" baseline="-11904" dirty="0">
                    <a:latin typeface="Arial"/>
                    <a:cs typeface="Arial"/>
                  </a:rPr>
                  <a:t>b,f</a:t>
                </a:r>
                <a:r>
                  <a:rPr lang="it-IT" sz="1050" i="1" spc="-75" baseline="-11904" dirty="0">
                    <a:latin typeface="Arial"/>
                    <a:cs typeface="Arial"/>
                  </a:rPr>
                  <a:t> </a:t>
                </a:r>
                <a:r>
                  <a:rPr lang="it-IT" sz="1050" i="1" spc="82" baseline="-11904" dirty="0">
                    <a:latin typeface="Arial"/>
                    <a:cs typeface="Arial"/>
                  </a:rPr>
                  <a:t>,t</a:t>
                </a:r>
                <a:r>
                  <a:rPr lang="it-IT" sz="1050" i="1" spc="307" baseline="-11904" dirty="0">
                    <a:latin typeface="Arial"/>
                    <a:cs typeface="Arial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is </a:t>
                </a:r>
                <a:r>
                  <a:rPr lang="it-IT" sz="1000" spc="-10" dirty="0">
                    <a:latin typeface="Tahoma"/>
                    <a:cs typeface="Tahoma"/>
                  </a:rPr>
                  <a:t>the</a:t>
                </a:r>
                <a:r>
                  <a:rPr lang="it-IT" sz="1000" spc="5" dirty="0">
                    <a:latin typeface="Tahoma"/>
                    <a:cs typeface="Tahoma"/>
                  </a:rPr>
                  <a:t> </a:t>
                </a:r>
                <a:r>
                  <a:rPr lang="it-IT" sz="1000" spc="-40" dirty="0">
                    <a:latin typeface="Tahoma"/>
                    <a:cs typeface="Tahoma"/>
                  </a:rPr>
                  <a:t>percentage</a:t>
                </a:r>
                <a:r>
                  <a:rPr lang="it-IT" sz="1000" dirty="0">
                    <a:latin typeface="Tahoma"/>
                    <a:cs typeface="Tahoma"/>
                  </a:rPr>
                  <a:t> </a:t>
                </a:r>
                <a:r>
                  <a:rPr lang="it-IT" sz="1000" spc="-45" dirty="0">
                    <a:latin typeface="Tahoma"/>
                    <a:cs typeface="Tahoma"/>
                  </a:rPr>
                  <a:t>change</a:t>
                </a:r>
                <a:r>
                  <a:rPr lang="it-IT" sz="1000" spc="-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of </a:t>
                </a:r>
                <a:r>
                  <a:rPr lang="it-IT" sz="1000" i="1" dirty="0">
                    <a:latin typeface="Arial"/>
                    <a:cs typeface="Arial"/>
                  </a:rPr>
                  <a:t>L</a:t>
                </a:r>
                <a:r>
                  <a:rPr lang="it-IT" sz="1050" i="1" baseline="-11904" dirty="0">
                    <a:latin typeface="Arial"/>
                    <a:cs typeface="Arial"/>
                  </a:rPr>
                  <a:t>b,f</a:t>
                </a:r>
                <a:r>
                  <a:rPr lang="it-IT" sz="1050" i="1" spc="-75" baseline="-11904" dirty="0">
                    <a:latin typeface="Arial"/>
                    <a:cs typeface="Arial"/>
                  </a:rPr>
                  <a:t> </a:t>
                </a:r>
                <a:r>
                  <a:rPr lang="it-IT" sz="1050" i="1" spc="44" baseline="-11904" dirty="0">
                    <a:latin typeface="Arial"/>
                    <a:cs typeface="Arial"/>
                  </a:rPr>
                  <a:t>,</a:t>
                </a:r>
                <a:r>
                  <a:rPr lang="it-IT" sz="1050" i="1" spc="44" baseline="-11904" dirty="0" smtClean="0">
                    <a:latin typeface="Arial"/>
                    <a:cs typeface="Arial"/>
                  </a:rPr>
                  <a:t>t</a:t>
                </a:r>
                <a:endParaRPr lang="it-IT" sz="1050" baseline="-11904" dirty="0">
                  <a:latin typeface="Arial"/>
                  <a:cs typeface="Arial"/>
                </a:endParaRPr>
              </a:p>
              <a:p>
                <a:pPr marL="50800">
                  <a:lnSpc>
                    <a:spcPct val="100000"/>
                  </a:lnSpc>
                  <a:spcBef>
                    <a:spcPts val="295"/>
                  </a:spcBef>
                </a:pPr>
                <a:r>
                  <a:rPr lang="it-IT" sz="1000" spc="-10" dirty="0">
                    <a:latin typeface="Tahoma"/>
                    <a:cs typeface="Tahoma"/>
                  </a:rPr>
                  <a:t>Estimation:</a:t>
                </a:r>
                <a:endParaRPr lang="it-IT" sz="1000" dirty="0">
                  <a:latin typeface="Tahoma"/>
                  <a:cs typeface="Tahoma"/>
                </a:endParaRPr>
              </a:p>
              <a:p>
                <a:pPr marL="303530">
                  <a:lnSpc>
                    <a:spcPct val="100000"/>
                  </a:lnSpc>
                  <a:spcBef>
                    <a:spcPts val="295"/>
                  </a:spcBef>
                </a:pPr>
                <a:r>
                  <a:rPr lang="it-IT" sz="1000" spc="-20" dirty="0">
                    <a:latin typeface="Tahoma"/>
                    <a:cs typeface="Tahoma"/>
                  </a:rPr>
                  <a:t>only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firms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spc="-40" dirty="0">
                    <a:latin typeface="Tahoma"/>
                    <a:cs typeface="Tahoma"/>
                  </a:rPr>
                  <a:t>borrowing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from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at</a:t>
                </a:r>
                <a:r>
                  <a:rPr lang="it-IT" sz="1000" spc="-25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least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spc="-35" dirty="0">
                    <a:latin typeface="Tahoma"/>
                    <a:cs typeface="Tahoma"/>
                  </a:rPr>
                  <a:t>two</a:t>
                </a:r>
                <a:r>
                  <a:rPr lang="it-IT" sz="1000" spc="-30" dirty="0">
                    <a:latin typeface="Tahoma"/>
                    <a:cs typeface="Tahoma"/>
                  </a:rPr>
                  <a:t> banks </a:t>
                </a:r>
                <a:r>
                  <a:rPr lang="it-IT" sz="1000" spc="-10" dirty="0">
                    <a:latin typeface="Tahoma"/>
                    <a:cs typeface="Tahoma"/>
                  </a:rPr>
                  <a:t>(Khwaja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and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Mian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10" dirty="0">
                    <a:latin typeface="Tahoma"/>
                    <a:cs typeface="Tahoma"/>
                    <a:hlinkClick r:id="rId6" action="ppaction://hlinksldjump"/>
                  </a:rPr>
                  <a:t>(2008))</a:t>
                </a:r>
                <a:endParaRPr lang="it-IT" sz="1000" dirty="0">
                  <a:latin typeface="Tahoma"/>
                  <a:cs typeface="Tahoma"/>
                </a:endParaRPr>
              </a:p>
              <a:p>
                <a:pPr marL="303530" marR="250190">
                  <a:lnSpc>
                    <a:spcPts val="1100"/>
                  </a:lnSpc>
                  <a:spcBef>
                    <a:spcPts val="610"/>
                  </a:spcBef>
                </a:pPr>
                <a:r>
                  <a:rPr lang="it-IT" sz="1000" spc="-60" dirty="0">
                    <a:latin typeface="Tahoma"/>
                    <a:cs typeface="Tahoma"/>
                  </a:rPr>
                  <a:t>use</a:t>
                </a:r>
                <a:r>
                  <a:rPr lang="it-IT" sz="1000" spc="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”AW</a:t>
                </a:r>
                <a:r>
                  <a:rPr lang="it-IT" sz="1000" spc="5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estimator”</a:t>
                </a:r>
                <a:r>
                  <a:rPr lang="it-IT" sz="1000" spc="10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(Amiti</a:t>
                </a:r>
                <a:r>
                  <a:rPr lang="it-IT" sz="1000" spc="5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and</a:t>
                </a:r>
                <a:r>
                  <a:rPr lang="it-IT" sz="1000" spc="10" dirty="0">
                    <a:latin typeface="Tahoma"/>
                    <a:cs typeface="Tahoma"/>
                  </a:rPr>
                  <a:t> </a:t>
                </a:r>
                <a:r>
                  <a:rPr lang="it-IT" sz="1000" spc="-30" dirty="0">
                    <a:latin typeface="Tahoma"/>
                    <a:cs typeface="Tahoma"/>
                  </a:rPr>
                  <a:t>Weinstein</a:t>
                </a:r>
                <a:r>
                  <a:rPr lang="it-IT" sz="1000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  <a:hlinkClick r:id="rId6" action="ppaction://hlinksldjump"/>
                  </a:rPr>
                  <a:t>(2018)):</a:t>
                </a:r>
                <a:r>
                  <a:rPr lang="it-IT" sz="1000" spc="114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wrt</a:t>
                </a:r>
                <a:r>
                  <a:rPr lang="it-IT" sz="1000" spc="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OLS it</a:t>
                </a:r>
                <a:r>
                  <a:rPr lang="it-IT" sz="1000" spc="10" dirty="0">
                    <a:latin typeface="Tahoma"/>
                    <a:cs typeface="Tahoma"/>
                  </a:rPr>
                  <a:t> </a:t>
                </a:r>
                <a:r>
                  <a:rPr lang="it-IT" sz="1000" spc="-35" dirty="0">
                    <a:latin typeface="Tahoma"/>
                    <a:cs typeface="Tahoma"/>
                  </a:rPr>
                  <a:t>takes</a:t>
                </a:r>
                <a:r>
                  <a:rPr lang="it-IT" sz="1000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into </a:t>
                </a:r>
                <a:r>
                  <a:rPr lang="it-IT" sz="1000" spc="-25" dirty="0">
                    <a:latin typeface="Tahoma"/>
                    <a:cs typeface="Tahoma"/>
                  </a:rPr>
                  <a:t>account</a:t>
                </a:r>
                <a:r>
                  <a:rPr lang="it-IT" sz="1000" spc="-4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of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spc="-60" dirty="0">
                    <a:latin typeface="Tahoma"/>
                    <a:cs typeface="Tahoma"/>
                  </a:rPr>
                  <a:t>new</a:t>
                </a:r>
                <a:r>
                  <a:rPr lang="it-IT" sz="1000" spc="-15" dirty="0">
                    <a:latin typeface="Tahoma"/>
                    <a:cs typeface="Tahoma"/>
                  </a:rPr>
                  <a:t> </a:t>
                </a:r>
                <a:r>
                  <a:rPr lang="it-IT" sz="1000" spc="-20" dirty="0">
                    <a:latin typeface="Tahoma"/>
                    <a:cs typeface="Tahoma"/>
                  </a:rPr>
                  <a:t>and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25" dirty="0">
                    <a:latin typeface="Tahoma"/>
                    <a:cs typeface="Tahoma"/>
                  </a:rPr>
                  <a:t>terminating </a:t>
                </a:r>
                <a:r>
                  <a:rPr lang="it-IT" sz="1000" spc="-30" dirty="0">
                    <a:latin typeface="Tahoma"/>
                    <a:cs typeface="Tahoma"/>
                  </a:rPr>
                  <a:t>loans </a:t>
                </a:r>
                <a:r>
                  <a:rPr lang="it-IT" sz="1000" spc="-20" dirty="0">
                    <a:latin typeface="Tahoma"/>
                    <a:cs typeface="Tahoma"/>
                  </a:rPr>
                  <a:t>by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10" dirty="0">
                    <a:latin typeface="Tahoma"/>
                    <a:cs typeface="Tahoma"/>
                  </a:rPr>
                  <a:t>using:</a:t>
                </a:r>
                <a:endParaRPr lang="it-IT" sz="1000" dirty="0">
                  <a:latin typeface="Tahoma"/>
                  <a:cs typeface="Tahoma"/>
                </a:endParaRPr>
              </a:p>
              <a:p>
                <a:pPr marL="556895">
                  <a:lnSpc>
                    <a:spcPct val="100000"/>
                  </a:lnSpc>
                  <a:spcBef>
                    <a:spcPts val="175"/>
                  </a:spcBef>
                </a:pPr>
                <a:r>
                  <a:rPr lang="it-IT" sz="900" dirty="0">
                    <a:latin typeface="Tahoma"/>
                    <a:cs typeface="Tahoma"/>
                  </a:rPr>
                  <a:t>WLS</a:t>
                </a:r>
                <a:r>
                  <a:rPr lang="it-IT" sz="900" spc="11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(weight=</a:t>
                </a:r>
                <a:r>
                  <a:rPr lang="it-IT" sz="900" i="1" dirty="0">
                    <a:latin typeface="Arial"/>
                    <a:cs typeface="Arial"/>
                  </a:rPr>
                  <a:t>L</a:t>
                </a:r>
                <a:r>
                  <a:rPr lang="it-IT" sz="900" i="1" baseline="-9259" dirty="0">
                    <a:latin typeface="Arial"/>
                    <a:cs typeface="Arial"/>
                  </a:rPr>
                  <a:t>b,f </a:t>
                </a:r>
                <a:r>
                  <a:rPr lang="it-IT" sz="900" i="1" spc="52" baseline="-9259" dirty="0">
                    <a:latin typeface="Arial"/>
                    <a:cs typeface="Arial"/>
                  </a:rPr>
                  <a:t>,t</a:t>
                </a:r>
                <a:r>
                  <a:rPr lang="it-IT" sz="900" i="1" spc="52" baseline="-9259" dirty="0">
                    <a:latin typeface="Meiryo"/>
                    <a:cs typeface="Meiryo"/>
                  </a:rPr>
                  <a:t>−</a:t>
                </a:r>
                <a:r>
                  <a:rPr lang="it-IT" sz="900" spc="52" baseline="-9259" dirty="0">
                    <a:latin typeface="Tahoma"/>
                    <a:cs typeface="Tahoma"/>
                  </a:rPr>
                  <a:t>1</a:t>
                </a:r>
                <a:r>
                  <a:rPr lang="it-IT" sz="900" spc="35" dirty="0">
                    <a:latin typeface="Tahoma"/>
                    <a:cs typeface="Tahoma"/>
                  </a:rPr>
                  <a:t>)</a:t>
                </a:r>
                <a:endParaRPr lang="it-IT" sz="900" dirty="0">
                  <a:latin typeface="Tahoma"/>
                  <a:cs typeface="Tahoma"/>
                </a:endParaRPr>
              </a:p>
              <a:p>
                <a:pPr marL="556895" marR="3047365">
                  <a:lnSpc>
                    <a:spcPct val="101499"/>
                  </a:lnSpc>
                  <a:spcBef>
                    <a:spcPts val="105"/>
                  </a:spcBef>
                </a:pPr>
                <a:r>
                  <a:rPr lang="el-GR" sz="1350" i="1" spc="-187" baseline="6172" dirty="0" smtClean="0">
                    <a:latin typeface="Times New Roman"/>
                    <a:cs typeface="Times New Roman"/>
                  </a:rPr>
                  <a:t>α</a:t>
                </a:r>
                <a:r>
                  <a:rPr lang="el-GR" sz="1350" spc="-187" baseline="6172" dirty="0" smtClean="0">
                    <a:latin typeface="Tahoma"/>
                    <a:cs typeface="Tahoma"/>
                  </a:rPr>
                  <a:t>¨</a:t>
                </a:r>
                <a:r>
                  <a:rPr lang="it-IT" sz="600" i="1" spc="-125" dirty="0" smtClean="0">
                    <a:latin typeface="Arial"/>
                    <a:cs typeface="Arial"/>
                  </a:rPr>
                  <a:t>f</a:t>
                </a:r>
                <a:r>
                  <a:rPr lang="it-IT" sz="600" i="1" spc="-35" dirty="0" smtClean="0">
                    <a:latin typeface="Arial"/>
                    <a:cs typeface="Arial"/>
                  </a:rPr>
                  <a:t> </a:t>
                </a:r>
                <a:r>
                  <a:rPr lang="it-IT" sz="600" i="1" spc="60" dirty="0" smtClean="0">
                    <a:latin typeface="Arial"/>
                    <a:cs typeface="Arial"/>
                  </a:rPr>
                  <a:t>,t</a:t>
                </a:r>
                <a:r>
                  <a:rPr lang="it-IT" sz="600" i="1" spc="185" dirty="0" smtClean="0">
                    <a:latin typeface="Arial"/>
                    <a:cs typeface="Arial"/>
                  </a:rPr>
                  <a:t> </a:t>
                </a:r>
                <a:r>
                  <a:rPr lang="it-IT" sz="1350" spc="82" baseline="6172" dirty="0" smtClean="0">
                    <a:latin typeface="Tahoma"/>
                    <a:cs typeface="Tahoma"/>
                  </a:rPr>
                  <a:t>=</a:t>
                </a:r>
                <a:r>
                  <a:rPr lang="it-IT" sz="1350" spc="-30" baseline="6172" dirty="0" smtClean="0">
                    <a:latin typeface="Tahoma"/>
                    <a:cs typeface="Tahoma"/>
                  </a:rPr>
                  <a:t> </a:t>
                </a:r>
                <a:r>
                  <a:rPr lang="el-GR" sz="1350" i="1" spc="104" baseline="6172" dirty="0" smtClean="0">
                    <a:latin typeface="Times New Roman"/>
                    <a:cs typeface="Times New Roman"/>
                  </a:rPr>
                  <a:t>α</a:t>
                </a:r>
                <a:r>
                  <a:rPr lang="it-IT" sz="600" i="1" spc="70" dirty="0" smtClean="0">
                    <a:latin typeface="Arial"/>
                    <a:cs typeface="Arial"/>
                  </a:rPr>
                  <a:t>f</a:t>
                </a:r>
                <a:r>
                  <a:rPr lang="it-IT" sz="600" i="1" spc="-35" dirty="0" smtClean="0">
                    <a:latin typeface="Arial"/>
                    <a:cs typeface="Arial"/>
                  </a:rPr>
                  <a:t> </a:t>
                </a:r>
                <a:r>
                  <a:rPr lang="it-IT" sz="600" i="1" spc="60" dirty="0" smtClean="0">
                    <a:latin typeface="Arial"/>
                    <a:cs typeface="Arial"/>
                  </a:rPr>
                  <a:t>,t</a:t>
                </a:r>
                <a:r>
                  <a:rPr lang="it-IT" sz="600" i="1" spc="130" dirty="0" smtClean="0">
                    <a:latin typeface="Arial"/>
                    <a:cs typeface="Arial"/>
                  </a:rPr>
                  <a:t> </a:t>
                </a:r>
                <a:r>
                  <a:rPr lang="it-IT" sz="1350" i="1" spc="-15" baseline="6172" dirty="0" smtClean="0">
                    <a:latin typeface="Meiryo"/>
                    <a:cs typeface="Meiryo"/>
                  </a:rPr>
                  <a:t>−</a:t>
                </a:r>
                <a:r>
                  <a:rPr lang="it-IT" sz="1350" i="1" spc="-150" baseline="6172" dirty="0" smtClean="0">
                    <a:latin typeface="Meiryo"/>
                    <a:cs typeface="Meiryo"/>
                  </a:rPr>
                  <a:t> </a:t>
                </a:r>
                <a:r>
                  <a:rPr lang="el-GR" sz="1350" i="1" spc="52" baseline="6172" dirty="0" smtClean="0">
                    <a:latin typeface="Times New Roman"/>
                    <a:cs typeface="Times New Roman"/>
                  </a:rPr>
                  <a:t>α</a:t>
                </a:r>
                <a:r>
                  <a:rPr lang="el-GR" sz="600" spc="35" dirty="0" smtClean="0">
                    <a:latin typeface="Tahoma"/>
                    <a:cs typeface="Tahoma"/>
                  </a:rPr>
                  <a:t>1</a:t>
                </a:r>
                <a:r>
                  <a:rPr lang="el-GR" sz="600" i="1" spc="35" dirty="0" smtClean="0">
                    <a:latin typeface="Arial"/>
                    <a:cs typeface="Arial"/>
                  </a:rPr>
                  <a:t>,</a:t>
                </a:r>
                <a:r>
                  <a:rPr lang="it-IT" sz="600" i="1" spc="35" dirty="0" smtClean="0">
                    <a:latin typeface="Arial"/>
                    <a:cs typeface="Arial"/>
                  </a:rPr>
                  <a:t>t </a:t>
                </a:r>
                <a:r>
                  <a:rPr lang="el-GR" sz="1350" i="1" spc="-209" baseline="6172" dirty="0" smtClean="0">
                    <a:latin typeface="Times New Roman"/>
                    <a:cs typeface="Times New Roman"/>
                  </a:rPr>
                  <a:t>β</a:t>
                </a:r>
                <a:r>
                  <a:rPr lang="el-GR" sz="1350" spc="-209" baseline="21604" dirty="0" smtClean="0">
                    <a:latin typeface="Tahoma"/>
                    <a:cs typeface="Tahoma"/>
                  </a:rPr>
                  <a:t>¨</a:t>
                </a:r>
                <a:r>
                  <a:rPr lang="it-IT" sz="600" i="1" spc="-140" dirty="0">
                    <a:latin typeface="Arial"/>
                    <a:cs typeface="Arial"/>
                  </a:rPr>
                  <a:t>f</a:t>
                </a:r>
                <a:r>
                  <a:rPr lang="it-IT" sz="600" i="1" spc="-25" dirty="0">
                    <a:latin typeface="Arial"/>
                    <a:cs typeface="Arial"/>
                  </a:rPr>
                  <a:t> </a:t>
                </a:r>
                <a:r>
                  <a:rPr lang="it-IT" sz="600" i="1" spc="60" dirty="0">
                    <a:latin typeface="Arial"/>
                    <a:cs typeface="Arial"/>
                  </a:rPr>
                  <a:t>,t</a:t>
                </a:r>
                <a:r>
                  <a:rPr lang="it-IT" sz="600" i="1" spc="210" dirty="0">
                    <a:latin typeface="Arial"/>
                    <a:cs typeface="Arial"/>
                  </a:rPr>
                  <a:t> </a:t>
                </a:r>
                <a:r>
                  <a:rPr lang="it-IT" sz="1350" spc="82" baseline="6172" dirty="0">
                    <a:latin typeface="Tahoma"/>
                    <a:cs typeface="Tahoma"/>
                  </a:rPr>
                  <a:t>=</a:t>
                </a:r>
                <a:r>
                  <a:rPr lang="it-IT" sz="1350" spc="-7" baseline="6172" dirty="0">
                    <a:latin typeface="Tahoma"/>
                    <a:cs typeface="Tahoma"/>
                  </a:rPr>
                  <a:t> </a:t>
                </a:r>
                <a:r>
                  <a:rPr lang="el-GR" sz="1350" i="1" baseline="6172" dirty="0">
                    <a:latin typeface="Times New Roman"/>
                    <a:cs typeface="Times New Roman"/>
                  </a:rPr>
                  <a:t>β</a:t>
                </a:r>
                <a:r>
                  <a:rPr lang="it-IT" sz="600" i="1" dirty="0">
                    <a:latin typeface="Arial"/>
                    <a:cs typeface="Arial"/>
                  </a:rPr>
                  <a:t>f</a:t>
                </a:r>
                <a:r>
                  <a:rPr lang="it-IT" sz="600" i="1" spc="-25" dirty="0">
                    <a:latin typeface="Arial"/>
                    <a:cs typeface="Arial"/>
                  </a:rPr>
                  <a:t> </a:t>
                </a:r>
                <a:r>
                  <a:rPr lang="it-IT" sz="600" i="1" spc="60" dirty="0">
                    <a:latin typeface="Arial"/>
                    <a:cs typeface="Arial"/>
                  </a:rPr>
                  <a:t>,t</a:t>
                </a:r>
                <a:r>
                  <a:rPr lang="it-IT" sz="600" i="1" spc="150" dirty="0">
                    <a:latin typeface="Arial"/>
                    <a:cs typeface="Arial"/>
                  </a:rPr>
                  <a:t> </a:t>
                </a:r>
                <a:r>
                  <a:rPr lang="it-IT" sz="1350" i="1" spc="-15" baseline="6172" dirty="0">
                    <a:latin typeface="Meiryo"/>
                    <a:cs typeface="Meiryo"/>
                  </a:rPr>
                  <a:t>−</a:t>
                </a:r>
                <a:r>
                  <a:rPr lang="it-IT" sz="1350" i="1" spc="-127" baseline="6172" dirty="0">
                    <a:latin typeface="Meiryo"/>
                    <a:cs typeface="Meiryo"/>
                  </a:rPr>
                  <a:t> </a:t>
                </a:r>
                <a:r>
                  <a:rPr lang="el-GR" sz="1350" i="1" spc="-30" baseline="6172" dirty="0">
                    <a:latin typeface="Times New Roman"/>
                    <a:cs typeface="Times New Roman"/>
                  </a:rPr>
                  <a:t>β</a:t>
                </a:r>
                <a:r>
                  <a:rPr lang="el-GR" sz="600" spc="-20" dirty="0">
                    <a:latin typeface="Tahoma"/>
                    <a:cs typeface="Tahoma"/>
                  </a:rPr>
                  <a:t>1</a:t>
                </a:r>
                <a:r>
                  <a:rPr lang="el-GR" sz="600" i="1" spc="-20" dirty="0">
                    <a:latin typeface="Arial"/>
                    <a:cs typeface="Arial"/>
                  </a:rPr>
                  <a:t>,</a:t>
                </a:r>
                <a:r>
                  <a:rPr lang="it-IT" sz="600" i="1" spc="-20" dirty="0">
                    <a:latin typeface="Arial"/>
                    <a:cs typeface="Arial"/>
                  </a:rPr>
                  <a:t>t</a:t>
                </a:r>
                <a:endParaRPr lang="it-IT" sz="600" dirty="0">
                  <a:latin typeface="Arial"/>
                  <a:cs typeface="Arial"/>
                </a:endParaRPr>
              </a:p>
              <a:p>
                <a:pPr marL="556895">
                  <a:lnSpc>
                    <a:spcPts val="990"/>
                  </a:lnSpc>
                </a:pPr>
                <a:r>
                  <a:rPr lang="it-IT" sz="900" dirty="0">
                    <a:latin typeface="Tahoma"/>
                    <a:cs typeface="Tahoma"/>
                  </a:rPr>
                  <a:t>”AW</a:t>
                </a:r>
                <a:r>
                  <a:rPr lang="it-IT" sz="900" spc="35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estimator”</a:t>
                </a:r>
                <a:r>
                  <a:rPr lang="it-IT" sz="900" spc="35" dirty="0">
                    <a:latin typeface="Tahoma"/>
                    <a:cs typeface="Tahoma"/>
                  </a:rPr>
                  <a:t> </a:t>
                </a:r>
                <a:r>
                  <a:rPr lang="it-IT" sz="900" spc="-30" dirty="0">
                    <a:latin typeface="Tahoma"/>
                    <a:cs typeface="Tahoma"/>
                  </a:rPr>
                  <a:t>produces</a:t>
                </a:r>
                <a:r>
                  <a:rPr lang="it-IT" sz="900" spc="40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it-IT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900" i="1" spc="382" baseline="-9259" dirty="0" smtClean="0">
                    <a:latin typeface="Arial"/>
                    <a:cs typeface="Arial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(=IV</a:t>
                </a:r>
                <a:r>
                  <a:rPr lang="it-IT" sz="900" dirty="0">
                    <a:latin typeface="Tahoma"/>
                    <a:cs typeface="Tahoma"/>
                  </a:rPr>
                  <a:t>),</a:t>
                </a:r>
                <a:r>
                  <a:rPr lang="it-IT" sz="900" spc="35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90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(=</a:t>
                </a:r>
                <a:r>
                  <a:rPr lang="ar-AE" sz="900" dirty="0" smtClean="0">
                    <a:latin typeface="Tahoma"/>
                    <a:cs typeface="Tahoma"/>
                  </a:rPr>
                  <a:t> </a:t>
                </a:r>
                <a:r>
                  <a:rPr lang="ar-AE" sz="900" spc="55" dirty="0">
                    <a:latin typeface="Tahoma"/>
                    <a:cs typeface="Tahoma"/>
                  </a:rPr>
                  <a:t>∆</a:t>
                </a:r>
                <a:r>
                  <a:rPr lang="it-IT" sz="900" i="1" spc="55" dirty="0">
                    <a:latin typeface="Arial"/>
                    <a:cs typeface="Arial"/>
                  </a:rPr>
                  <a:t>a</a:t>
                </a:r>
                <a:r>
                  <a:rPr lang="it-IT" sz="900" i="1" spc="82" baseline="-9259" dirty="0">
                    <a:latin typeface="Arial"/>
                    <a:cs typeface="Arial"/>
                  </a:rPr>
                  <a:t>f</a:t>
                </a:r>
                <a:r>
                  <a:rPr lang="it-IT" sz="900" i="1" spc="-22" baseline="-9259" dirty="0">
                    <a:latin typeface="Arial"/>
                    <a:cs typeface="Arial"/>
                  </a:rPr>
                  <a:t> </a:t>
                </a:r>
                <a:r>
                  <a:rPr lang="it-IT" sz="900" i="1" spc="89" baseline="-9259" dirty="0">
                    <a:latin typeface="Arial"/>
                    <a:cs typeface="Arial"/>
                  </a:rPr>
                  <a:t>,t</a:t>
                </a:r>
                <a:r>
                  <a:rPr lang="it-IT" sz="900" i="1" spc="-97" baseline="-9259" dirty="0">
                    <a:latin typeface="Arial"/>
                    <a:cs typeface="Arial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)</a:t>
                </a:r>
                <a:r>
                  <a:rPr lang="it-IT" sz="900" spc="4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and</a:t>
                </a:r>
                <a:r>
                  <a:rPr lang="it-IT" sz="900" spc="35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it-IT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it-IT" sz="900" spc="-20" dirty="0" smtClean="0">
                    <a:latin typeface="Tahoma"/>
                    <a:cs typeface="Tahoma"/>
                  </a:rPr>
                  <a:t> (residual</a:t>
                </a:r>
                <a:r>
                  <a:rPr lang="it-IT" sz="900" spc="40" dirty="0" smtClean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term)</a:t>
                </a:r>
                <a:endParaRPr sz="9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9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30" y="504855"/>
                <a:ext cx="4456430" cy="1995033"/>
              </a:xfrm>
              <a:prstGeom prst="rect">
                <a:avLst/>
              </a:prstGeom>
              <a:blipFill>
                <a:blip r:embed="rId7"/>
                <a:stretch>
                  <a:fillRect l="-684" t="-1529" r="-410" b="-244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ject 11"/>
          <p:cNvSpPr txBox="1"/>
          <p:nvPr/>
        </p:nvSpPr>
        <p:spPr>
          <a:xfrm>
            <a:off x="1228305" y="2636814"/>
            <a:ext cx="21971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dirty="0">
                <a:latin typeface="Arial"/>
                <a:cs typeface="Arial"/>
              </a:rPr>
              <a:t>b,f</a:t>
            </a:r>
            <a:r>
              <a:rPr sz="700" i="1" spc="40" dirty="0">
                <a:latin typeface="Arial"/>
                <a:cs typeface="Arial"/>
              </a:rPr>
              <a:t> </a:t>
            </a:r>
            <a:r>
              <a:rPr sz="700" i="1" spc="30" dirty="0">
                <a:latin typeface="Arial"/>
                <a:cs typeface="Arial"/>
              </a:rPr>
              <a:t>,t</a:t>
            </a:r>
            <a:endParaRPr sz="700">
              <a:latin typeface="Arial"/>
              <a:cs typeface="Arial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10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177313" y="2552880"/>
            <a:ext cx="5778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u="sng" spc="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endParaRPr sz="7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09457" y="2591609"/>
            <a:ext cx="17907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5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spc="-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02154" y="2674114"/>
            <a:ext cx="161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-37" baseline="7936" dirty="0">
                <a:latin typeface="Arial"/>
                <a:cs typeface="Arial"/>
              </a:rPr>
              <a:t>R</a:t>
            </a:r>
            <a:r>
              <a:rPr sz="500" i="1" spc="-25" dirty="0"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24" name="Gruppo 23"/>
          <p:cNvGrpSpPr/>
          <p:nvPr/>
        </p:nvGrpSpPr>
        <p:grpSpPr>
          <a:xfrm>
            <a:off x="256705" y="2579870"/>
            <a:ext cx="2560002" cy="177800"/>
            <a:chOff x="256705" y="2579870"/>
            <a:chExt cx="2560002" cy="17780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705" y="2656967"/>
              <a:ext cx="59601" cy="59601"/>
            </a:xfrm>
            <a:prstGeom prst="rect">
              <a:avLst/>
            </a:prstGeom>
          </p:spPr>
        </p:pic>
        <p:sp>
          <p:nvSpPr>
            <p:cNvPr id="15" name="object 15"/>
            <p:cNvSpPr txBox="1"/>
            <p:nvPr/>
          </p:nvSpPr>
          <p:spPr>
            <a:xfrm>
              <a:off x="366877" y="2579870"/>
              <a:ext cx="2449830" cy="17780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  <a:tabLst>
                  <a:tab pos="1080135" algn="l"/>
                  <a:tab pos="2034539" algn="l"/>
                </a:tabLst>
              </a:pPr>
              <a:r>
                <a:rPr sz="1000" dirty="0">
                  <a:latin typeface="Tahoma"/>
                  <a:cs typeface="Tahoma"/>
                </a:rPr>
                <a:t>2SLS</a:t>
              </a:r>
              <a:r>
                <a:rPr sz="1000" spc="-35" dirty="0">
                  <a:latin typeface="Tahoma"/>
                  <a:cs typeface="Tahoma"/>
                </a:rPr>
                <a:t> </a:t>
              </a:r>
              <a:r>
                <a:rPr sz="1000" dirty="0">
                  <a:latin typeface="Tahoma"/>
                  <a:cs typeface="Tahoma"/>
                </a:rPr>
                <a:t>of</a:t>
              </a:r>
              <a:r>
                <a:rPr sz="1000" spc="-15" dirty="0">
                  <a:latin typeface="Tahoma"/>
                  <a:cs typeface="Tahoma"/>
                </a:rPr>
                <a:t> </a:t>
              </a:r>
              <a:r>
                <a:rPr sz="1000" spc="210" dirty="0">
                  <a:latin typeface="Tahoma"/>
                  <a:cs typeface="Tahoma"/>
                </a:rPr>
                <a:t>∆</a:t>
              </a:r>
              <a:r>
                <a:rPr sz="1000" spc="-150" dirty="0">
                  <a:latin typeface="Tahoma"/>
                  <a:cs typeface="Tahoma"/>
                </a:rPr>
                <a:t> </a:t>
              </a:r>
              <a:r>
                <a:rPr sz="1000" spc="-10" dirty="0">
                  <a:latin typeface="Tahoma"/>
                  <a:cs typeface="Tahoma"/>
                </a:rPr>
                <a:t>log(</a:t>
              </a:r>
              <a:r>
                <a:rPr sz="1000" i="1" spc="-10" dirty="0">
                  <a:latin typeface="Arial"/>
                  <a:cs typeface="Arial"/>
                </a:rPr>
                <a:t>L</a:t>
              </a:r>
              <a:r>
                <a:rPr sz="1000" i="1" dirty="0">
                  <a:latin typeface="Arial"/>
                  <a:cs typeface="Arial"/>
                </a:rPr>
                <a:t>	</a:t>
              </a:r>
              <a:r>
                <a:rPr sz="1000" dirty="0">
                  <a:latin typeface="Tahoma"/>
                  <a:cs typeface="Tahoma"/>
                </a:rPr>
                <a:t>)</a:t>
              </a:r>
              <a:r>
                <a:rPr sz="1000" spc="-15" dirty="0">
                  <a:latin typeface="Tahoma"/>
                  <a:cs typeface="Tahoma"/>
                </a:rPr>
                <a:t> </a:t>
              </a:r>
              <a:r>
                <a:rPr sz="1000" dirty="0">
                  <a:latin typeface="Tahoma"/>
                  <a:cs typeface="Tahoma"/>
                </a:rPr>
                <a:t>=</a:t>
              </a:r>
              <a:r>
                <a:rPr sz="1000" spc="-20" dirty="0">
                  <a:latin typeface="Tahoma"/>
                  <a:cs typeface="Tahoma"/>
                </a:rPr>
                <a:t> </a:t>
              </a:r>
              <a:r>
                <a:rPr sz="1000" i="1" spc="165" dirty="0">
                  <a:latin typeface="Arial"/>
                  <a:cs typeface="Arial"/>
                </a:rPr>
                <a:t>−</a:t>
              </a:r>
              <a:r>
                <a:rPr sz="1000" i="1" spc="165" dirty="0">
                  <a:latin typeface="Times New Roman"/>
                  <a:cs typeface="Times New Roman"/>
                </a:rPr>
                <a:t>σ</a:t>
              </a:r>
              <a:r>
                <a:rPr sz="1000" spc="165" dirty="0">
                  <a:latin typeface="Tahoma"/>
                  <a:cs typeface="Tahoma"/>
                </a:rPr>
                <a:t>∆</a:t>
              </a:r>
              <a:r>
                <a:rPr sz="1000" spc="-135" dirty="0">
                  <a:latin typeface="Tahoma"/>
                  <a:cs typeface="Tahoma"/>
                </a:rPr>
                <a:t> </a:t>
              </a:r>
              <a:r>
                <a:rPr sz="1000" spc="-20" dirty="0">
                  <a:latin typeface="Tahoma"/>
                  <a:cs typeface="Tahoma"/>
                </a:rPr>
                <a:t>log(</a:t>
              </a:r>
              <a:r>
                <a:rPr sz="1000" dirty="0">
                  <a:latin typeface="Tahoma"/>
                  <a:cs typeface="Tahoma"/>
                </a:rPr>
                <a:t>	)</a:t>
              </a:r>
              <a:r>
                <a:rPr sz="1000" spc="-75" dirty="0">
                  <a:latin typeface="Tahoma"/>
                  <a:cs typeface="Tahoma"/>
                </a:rPr>
                <a:t> </a:t>
              </a:r>
              <a:r>
                <a:rPr sz="1000" dirty="0">
                  <a:latin typeface="Tahoma"/>
                  <a:cs typeface="Tahoma"/>
                </a:rPr>
                <a:t>+</a:t>
              </a:r>
              <a:r>
                <a:rPr sz="1000" spc="-75" dirty="0">
                  <a:latin typeface="Tahoma"/>
                  <a:cs typeface="Tahoma"/>
                </a:rPr>
                <a:t> </a:t>
              </a:r>
              <a:r>
                <a:rPr sz="1000" spc="140" dirty="0">
                  <a:latin typeface="Tahoma"/>
                  <a:cs typeface="Tahoma"/>
                </a:rPr>
                <a:t>∆</a:t>
              </a:r>
              <a:r>
                <a:rPr sz="1000" b="1" i="1" spc="140" dirty="0">
                  <a:latin typeface="Calibri"/>
                  <a:cs typeface="Calibri"/>
                </a:rPr>
                <a:t>A</a:t>
              </a:r>
              <a:endParaRPr sz="1000" dirty="0">
                <a:latin typeface="Calibri"/>
                <a:cs typeface="Calibri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952965" y="2579870"/>
            <a:ext cx="21780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ahoma"/>
                <a:cs typeface="Tahoma"/>
              </a:rPr>
              <a:t>+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i="1" spc="-50" dirty="0">
                <a:latin typeface="Arial"/>
                <a:cs typeface="Arial"/>
              </a:rPr>
              <a:t>u</a:t>
            </a:r>
            <a:endParaRPr sz="10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90990" y="2636814"/>
            <a:ext cx="5734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66395" algn="l"/>
              </a:tabLst>
            </a:pPr>
            <a:r>
              <a:rPr sz="700" b="1" i="1" dirty="0">
                <a:latin typeface="Constantia"/>
                <a:cs typeface="Constantia"/>
              </a:rPr>
              <a:t>f</a:t>
            </a:r>
            <a:r>
              <a:rPr sz="700" b="1" i="1" spc="-10" dirty="0">
                <a:latin typeface="Constantia"/>
                <a:cs typeface="Constantia"/>
              </a:rPr>
              <a:t> </a:t>
            </a:r>
            <a:r>
              <a:rPr sz="700" b="1" i="1" spc="-25" dirty="0">
                <a:latin typeface="Verdana"/>
                <a:cs typeface="Verdana"/>
              </a:rPr>
              <a:t>,</a:t>
            </a:r>
            <a:r>
              <a:rPr sz="700" b="1" i="1" spc="-25" dirty="0">
                <a:latin typeface="Constantia"/>
                <a:cs typeface="Constantia"/>
              </a:rPr>
              <a:t>t</a:t>
            </a:r>
            <a:r>
              <a:rPr sz="700" b="1" i="1" dirty="0">
                <a:latin typeface="Constantia"/>
                <a:cs typeface="Constantia"/>
              </a:rPr>
              <a:t>	</a:t>
            </a:r>
            <a:r>
              <a:rPr sz="700" i="1" dirty="0">
                <a:latin typeface="Arial"/>
                <a:cs typeface="Arial"/>
              </a:rPr>
              <a:t>b,f</a:t>
            </a:r>
            <a:r>
              <a:rPr sz="700" i="1" spc="40" dirty="0">
                <a:latin typeface="Arial"/>
                <a:cs typeface="Arial"/>
              </a:rPr>
              <a:t> </a:t>
            </a:r>
            <a:r>
              <a:rPr sz="700" i="1" spc="30" dirty="0">
                <a:latin typeface="Arial"/>
                <a:cs typeface="Arial"/>
              </a:rPr>
              <a:t>,t</a:t>
            </a:r>
            <a:endParaRPr sz="700" dirty="0">
              <a:latin typeface="Arial"/>
              <a:cs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object 22"/>
              <p:cNvSpPr txBox="1"/>
              <p:nvPr/>
            </p:nvSpPr>
            <p:spPr>
              <a:xfrm>
                <a:off x="1456982" y="2863138"/>
                <a:ext cx="1684020" cy="187167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95"/>
                  </a:spcBef>
                  <a:tabLst>
                    <a:tab pos="633730" algn="l"/>
                    <a:tab pos="1621790" algn="l"/>
                  </a:tabLst>
                </a:pPr>
                <a:r>
                  <a:rPr lang="it-IT" sz="1000" spc="-60" dirty="0" smtClean="0">
                    <a:latin typeface="Tahoma"/>
                    <a:cs typeface="Tahoma"/>
                  </a:rPr>
                  <a:t>where</a:t>
                </a:r>
                <a:r>
                  <a:rPr lang="it-IT" sz="1000" spc="20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10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10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𝑨</m:t>
                            </m:r>
                          </m:e>
                        </m:acc>
                      </m:e>
                      <m:sub>
                        <m:r>
                          <a:rPr lang="ar-AE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ar-AE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1000" b="1" i="1" dirty="0" smtClean="0">
                    <a:latin typeface="Calibri"/>
                    <a:cs typeface="Calibri"/>
                  </a:rPr>
                  <a:t>	</a:t>
                </a:r>
                <a:r>
                  <a:rPr lang="it-IT" sz="1000" dirty="0" smtClean="0">
                    <a:latin typeface="Tahoma"/>
                    <a:cs typeface="Tahoma"/>
                  </a:rPr>
                  <a:t>is</a:t>
                </a:r>
                <a:r>
                  <a:rPr lang="it-IT" sz="1000" spc="-50" dirty="0" smtClean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IV</a:t>
                </a:r>
                <a:r>
                  <a:rPr lang="it-IT" sz="1000" spc="-25" dirty="0">
                    <a:latin typeface="Tahoma"/>
                    <a:cs typeface="Tahoma"/>
                  </a:rPr>
                  <a:t> </a:t>
                </a:r>
                <a:r>
                  <a:rPr lang="it-IT" sz="1000" dirty="0" smtClean="0">
                    <a:latin typeface="Tahoma"/>
                    <a:cs typeface="Tahoma"/>
                  </a:rPr>
                  <a:t>of</a:t>
                </a:r>
                <a:endParaRPr sz="10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22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982" y="2863138"/>
                <a:ext cx="1684020" cy="187167"/>
              </a:xfrm>
              <a:prstGeom prst="rect">
                <a:avLst/>
              </a:prstGeom>
              <a:blipFill>
                <a:blip r:embed="rId8"/>
                <a:stretch>
                  <a:fillRect l="-3986" t="-16667" b="-3333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asellaDiTesto 24"/>
              <p:cNvSpPr txBox="1"/>
              <p:nvPr/>
            </p:nvSpPr>
            <p:spPr>
              <a:xfrm>
                <a:off x="2552115" y="2825838"/>
                <a:ext cx="529183" cy="2766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func>
                        <m:funcPr>
                          <m:ctrlPr>
                            <a:rPr lang="it-IT" sz="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it-IT" sz="80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it-IT" sz="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it-IT" sz="8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8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8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it-IT" sz="800" dirty="0"/>
              </a:p>
            </p:txBody>
          </p:sp>
        </mc:Choice>
        <mc:Fallback>
          <p:sp>
            <p:nvSpPr>
              <p:cNvPr id="25" name="CasellaDiTesto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2115" y="2825838"/>
                <a:ext cx="529183" cy="276614"/>
              </a:xfrm>
              <a:prstGeom prst="rect">
                <a:avLst/>
              </a:prstGeom>
              <a:blipFill>
                <a:blip r:embed="rId9"/>
                <a:stretch>
                  <a:fillRect l="-3488" b="-444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117538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Data</a:t>
            </a:r>
            <a:r>
              <a:rPr spc="-35" dirty="0"/>
              <a:t> </a:t>
            </a:r>
            <a:r>
              <a:rPr spc="-20" dirty="0"/>
              <a:t>from</a:t>
            </a:r>
            <a:r>
              <a:rPr spc="-30" dirty="0"/>
              <a:t> </a:t>
            </a:r>
            <a:r>
              <a:rPr spc="-35" dirty="0"/>
              <a:t>Italy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643026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810971"/>
            <a:ext cx="59601" cy="5960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705" y="978903"/>
            <a:ext cx="59601" cy="5960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535252"/>
            <a:ext cx="59601" cy="5960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855012"/>
            <a:ext cx="59601" cy="5960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6705" y="2022957"/>
            <a:ext cx="59601" cy="5960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2579293"/>
            <a:ext cx="59601" cy="5960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2747238"/>
            <a:ext cx="59601" cy="5960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6705" y="2915170"/>
            <a:ext cx="59601" cy="5960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705" y="3083115"/>
            <a:ext cx="59601" cy="59601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3830" y="374605"/>
            <a:ext cx="4188460" cy="2826671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1000" spc="-110" dirty="0">
                <a:latin typeface="Tahoma"/>
                <a:cs typeface="Tahoma"/>
              </a:rPr>
              <a:t>I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merge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two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main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datasets</a:t>
            </a:r>
            <a:endParaRPr sz="10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50"/>
              </a:spcBef>
            </a:pPr>
            <a:r>
              <a:rPr sz="1000" b="1" spc="-10" dirty="0">
                <a:latin typeface="Arial"/>
                <a:cs typeface="Arial"/>
              </a:rPr>
              <a:t>Credit</a:t>
            </a:r>
            <a:r>
              <a:rPr sz="1000" b="1" spc="10" dirty="0">
                <a:latin typeface="Arial"/>
                <a:cs typeface="Arial"/>
              </a:rPr>
              <a:t> </a:t>
            </a:r>
            <a:r>
              <a:rPr sz="1000" b="1" spc="-35" dirty="0">
                <a:latin typeface="Arial"/>
                <a:cs typeface="Arial"/>
              </a:rPr>
              <a:t>Register</a:t>
            </a:r>
            <a:r>
              <a:rPr sz="1000" spc="-35" dirty="0">
                <a:latin typeface="Tahoma"/>
                <a:cs typeface="Tahoma"/>
              </a:rPr>
              <a:t>:</a:t>
            </a:r>
            <a:r>
              <a:rPr sz="1000" spc="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matched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bank-</a:t>
            </a:r>
            <a:r>
              <a:rPr sz="1000" spc="-10" dirty="0">
                <a:latin typeface="Tahoma"/>
                <a:cs typeface="Tahoma"/>
              </a:rPr>
              <a:t>firm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loans</a:t>
            </a:r>
            <a:endParaRPr sz="10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25"/>
              </a:spcBef>
            </a:pPr>
            <a:r>
              <a:rPr sz="1000" b="1" spc="-10" dirty="0">
                <a:latin typeface="Arial"/>
                <a:cs typeface="Arial"/>
              </a:rPr>
              <a:t>Taxia</a:t>
            </a:r>
            <a:r>
              <a:rPr sz="1000" spc="-10" dirty="0">
                <a:latin typeface="Tahoma"/>
                <a:cs typeface="Tahoma"/>
              </a:rPr>
              <a:t>:</a:t>
            </a:r>
            <a:r>
              <a:rPr sz="1000" spc="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matched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bank-</a:t>
            </a:r>
            <a:r>
              <a:rPr sz="1000" spc="-10" dirty="0">
                <a:latin typeface="Tahoma"/>
                <a:cs typeface="Tahoma"/>
              </a:rPr>
              <a:t>firm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interests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rates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loans</a:t>
            </a:r>
            <a:endParaRPr sz="1000" dirty="0">
              <a:latin typeface="Tahoma"/>
              <a:cs typeface="Tahoma"/>
            </a:endParaRPr>
          </a:p>
          <a:p>
            <a:pPr marL="265430" marR="168910">
              <a:lnSpc>
                <a:spcPct val="100000"/>
              </a:lnSpc>
              <a:spcBef>
                <a:spcPts val="120"/>
              </a:spcBef>
            </a:pPr>
            <a:r>
              <a:rPr sz="1000" spc="-25" dirty="0">
                <a:latin typeface="Tahoma"/>
                <a:cs typeface="Tahoma"/>
              </a:rPr>
              <a:t>Loans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interest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rates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include:</a:t>
            </a:r>
            <a:r>
              <a:rPr sz="1000" spc="5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overdraft </a:t>
            </a:r>
            <a:r>
              <a:rPr sz="1000" spc="-30" dirty="0">
                <a:latin typeface="Tahoma"/>
                <a:cs typeface="Tahoma"/>
              </a:rPr>
              <a:t>loans,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loans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backed </a:t>
            </a:r>
            <a:r>
              <a:rPr sz="1000" spc="-25" dirty="0">
                <a:latin typeface="Tahoma"/>
                <a:cs typeface="Tahoma"/>
              </a:rPr>
              <a:t>by </a:t>
            </a:r>
            <a:r>
              <a:rPr sz="1000" spc="-45" dirty="0">
                <a:latin typeface="Tahoma"/>
                <a:cs typeface="Tahoma"/>
              </a:rPr>
              <a:t>receivables,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term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loans</a:t>
            </a:r>
            <a:endParaRPr sz="1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also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three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other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datasets</a:t>
            </a:r>
            <a:endParaRPr sz="1000" dirty="0">
              <a:latin typeface="Tahoma"/>
              <a:cs typeface="Tahoma"/>
            </a:endParaRPr>
          </a:p>
          <a:p>
            <a:pPr marL="265430" marR="5080">
              <a:lnSpc>
                <a:spcPct val="100000"/>
              </a:lnSpc>
              <a:spcBef>
                <a:spcPts val="150"/>
              </a:spcBef>
            </a:pPr>
            <a:r>
              <a:rPr sz="1000" b="1" spc="-50" dirty="0">
                <a:latin typeface="Arial"/>
                <a:cs typeface="Arial"/>
              </a:rPr>
              <a:t>Supervisory</a:t>
            </a:r>
            <a:r>
              <a:rPr sz="1000" b="1" spc="10" dirty="0">
                <a:latin typeface="Arial"/>
                <a:cs typeface="Arial"/>
              </a:rPr>
              <a:t> </a:t>
            </a:r>
            <a:r>
              <a:rPr sz="1000" b="1" spc="-35" dirty="0">
                <a:latin typeface="Arial"/>
                <a:cs typeface="Arial"/>
              </a:rPr>
              <a:t>Reports</a:t>
            </a:r>
            <a:r>
              <a:rPr sz="1000" spc="-35" dirty="0">
                <a:latin typeface="Tahoma"/>
                <a:cs typeface="Tahoma"/>
              </a:rPr>
              <a:t>:</a:t>
            </a:r>
            <a:r>
              <a:rPr sz="1000" spc="5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banks’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variables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capital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ratios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interbank and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foreign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funding</a:t>
            </a:r>
            <a:endParaRPr sz="1000" dirty="0">
              <a:latin typeface="Tahoma"/>
              <a:cs typeface="Tahoma"/>
            </a:endParaRPr>
          </a:p>
          <a:p>
            <a:pPr marL="265430" marR="130175">
              <a:lnSpc>
                <a:spcPct val="104900"/>
              </a:lnSpc>
              <a:spcBef>
                <a:spcPts val="60"/>
              </a:spcBef>
            </a:pPr>
            <a:r>
              <a:rPr sz="1000" b="1" dirty="0">
                <a:latin typeface="Arial"/>
                <a:cs typeface="Arial"/>
              </a:rPr>
              <a:t>INPS</a:t>
            </a:r>
            <a:r>
              <a:rPr sz="1000" dirty="0">
                <a:latin typeface="Tahoma"/>
                <a:cs typeface="Tahoma"/>
              </a:rPr>
              <a:t>: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firm</a:t>
            </a:r>
            <a:r>
              <a:rPr sz="1000" spc="-30" dirty="0">
                <a:latin typeface="Tahoma"/>
                <a:cs typeface="Tahoma"/>
              </a:rPr>
              <a:t> level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employment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ltd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(at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least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1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employee) </a:t>
            </a:r>
            <a:r>
              <a:rPr sz="1000" b="1" spc="-40" dirty="0">
                <a:latin typeface="Arial"/>
                <a:cs typeface="Arial"/>
              </a:rPr>
              <a:t>Cerved</a:t>
            </a:r>
            <a:r>
              <a:rPr sz="1000" spc="-40" dirty="0">
                <a:latin typeface="Tahoma"/>
                <a:cs typeface="Tahoma"/>
              </a:rPr>
              <a:t>:</a:t>
            </a:r>
            <a:r>
              <a:rPr sz="1000" spc="4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firm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level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investment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capital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(from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tangibles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and </a:t>
            </a:r>
            <a:r>
              <a:rPr sz="1000" spc="-30" dirty="0">
                <a:latin typeface="Tahoma"/>
                <a:cs typeface="Tahoma"/>
              </a:rPr>
              <a:t>intangibles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fixed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assets)</a:t>
            </a:r>
            <a:endParaRPr sz="1000" dirty="0">
              <a:latin typeface="Tahoma"/>
              <a:cs typeface="Tahoma"/>
            </a:endParaRPr>
          </a:p>
          <a:p>
            <a:pPr marL="265430" marR="2711450" indent="-253365">
              <a:lnSpc>
                <a:spcPct val="112599"/>
              </a:lnSpc>
              <a:spcBef>
                <a:spcPts val="484"/>
              </a:spcBef>
            </a:pPr>
            <a:r>
              <a:rPr sz="1000" spc="-110" dirty="0">
                <a:latin typeface="Tahoma"/>
                <a:cs typeface="Tahoma"/>
              </a:rPr>
              <a:t>I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end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up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with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a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b="1" spc="-55" dirty="0">
                <a:latin typeface="Arial"/>
                <a:cs typeface="Arial"/>
              </a:rPr>
              <a:t>sample</a:t>
            </a:r>
            <a:r>
              <a:rPr sz="1000" b="1" spc="5" dirty="0">
                <a:latin typeface="Arial"/>
                <a:cs typeface="Arial"/>
              </a:rPr>
              <a:t> </a:t>
            </a:r>
            <a:r>
              <a:rPr sz="1000" spc="-25" dirty="0">
                <a:latin typeface="Tahoma"/>
                <a:cs typeface="Tahoma"/>
              </a:rPr>
              <a:t>of: </a:t>
            </a:r>
            <a:r>
              <a:rPr sz="1000" spc="-40" dirty="0">
                <a:latin typeface="Tahoma"/>
                <a:cs typeface="Tahoma"/>
              </a:rPr>
              <a:t>5,036,614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observations</a:t>
            </a:r>
            <a:endParaRPr sz="10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20"/>
              </a:spcBef>
            </a:pPr>
            <a:r>
              <a:rPr sz="1000" spc="-40" dirty="0">
                <a:latin typeface="Tahoma"/>
                <a:cs typeface="Tahoma"/>
              </a:rPr>
              <a:t>114,987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firms</a:t>
            </a:r>
            <a:endParaRPr sz="10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25"/>
              </a:spcBef>
            </a:pPr>
            <a:r>
              <a:rPr sz="1000" spc="-35" dirty="0">
                <a:latin typeface="Tahoma"/>
                <a:cs typeface="Tahoma"/>
              </a:rPr>
              <a:t>210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banks</a:t>
            </a:r>
            <a:endParaRPr sz="10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20"/>
              </a:spcBef>
            </a:pPr>
            <a:r>
              <a:rPr sz="1000" spc="-10" dirty="0">
                <a:latin typeface="Tahoma"/>
                <a:cs typeface="Tahoma"/>
              </a:rPr>
              <a:t>Period:</a:t>
            </a:r>
            <a:r>
              <a:rPr sz="1000" spc="55" dirty="0">
                <a:latin typeface="Tahoma"/>
                <a:cs typeface="Tahoma"/>
              </a:rPr>
              <a:t> </a:t>
            </a:r>
            <a:r>
              <a:rPr sz="1000" spc="-55" dirty="0" smtClean="0">
                <a:latin typeface="Tahoma"/>
                <a:cs typeface="Tahoma"/>
              </a:rPr>
              <a:t>2007-</a:t>
            </a:r>
            <a:r>
              <a:rPr sz="1000" spc="-20" dirty="0" smtClean="0">
                <a:latin typeface="Tahoma"/>
                <a:cs typeface="Tahoma"/>
              </a:rPr>
              <a:t>2015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11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9" name="Avanti o successivo 18">
            <a:hlinkClick r:id="rId7" action="ppaction://hlinksldjump" highlightClick="1"/>
          </p:cNvPr>
          <p:cNvSpPr/>
          <p:nvPr/>
        </p:nvSpPr>
        <p:spPr>
          <a:xfrm>
            <a:off x="2124399" y="2777038"/>
            <a:ext cx="369798" cy="15883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298323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Market</a:t>
            </a:r>
            <a:r>
              <a:rPr spc="-60" dirty="0"/>
              <a:t> </a:t>
            </a:r>
            <a:r>
              <a:rPr spc="-30" dirty="0"/>
              <a:t>structure</a:t>
            </a:r>
            <a:r>
              <a:rPr spc="-60" dirty="0"/>
              <a:t> </a:t>
            </a:r>
            <a:r>
              <a:rPr dirty="0"/>
              <a:t>of</a:t>
            </a:r>
            <a:r>
              <a:rPr spc="-60" dirty="0"/>
              <a:t> </a:t>
            </a:r>
            <a:r>
              <a:rPr dirty="0"/>
              <a:t>local</a:t>
            </a:r>
            <a:r>
              <a:rPr spc="-60" dirty="0"/>
              <a:t> </a:t>
            </a:r>
            <a:r>
              <a:rPr spc="-10" dirty="0"/>
              <a:t>credit</a:t>
            </a:r>
            <a:r>
              <a:rPr spc="-55" dirty="0"/>
              <a:t> </a:t>
            </a:r>
            <a:r>
              <a:rPr spc="-45" dirty="0"/>
              <a:t>markets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0810" y="488701"/>
            <a:ext cx="2607310" cy="575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000" spc="-80" dirty="0">
                <a:latin typeface="Tahoma"/>
                <a:cs typeface="Tahoma"/>
              </a:rPr>
              <a:t>Is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i="1" spc="70" dirty="0">
                <a:latin typeface="Times New Roman"/>
                <a:cs typeface="Times New Roman"/>
              </a:rPr>
              <a:t>σ</a:t>
            </a:r>
            <a:r>
              <a:rPr sz="1000" i="1" spc="55" dirty="0">
                <a:latin typeface="Times New Roman"/>
                <a:cs typeface="Times New Roman"/>
              </a:rPr>
              <a:t> </a:t>
            </a:r>
            <a:r>
              <a:rPr sz="1000" spc="-10" dirty="0">
                <a:latin typeface="Tahoma"/>
                <a:cs typeface="Tahoma"/>
              </a:rPr>
              <a:t>just</a:t>
            </a:r>
            <a:r>
              <a:rPr sz="1000" spc="-20" dirty="0">
                <a:latin typeface="Tahoma"/>
                <a:cs typeface="Tahoma"/>
              </a:rPr>
              <a:t> elasticity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demand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20" dirty="0">
                <a:latin typeface="Tahoma"/>
                <a:cs typeface="Tahoma"/>
              </a:rPr>
              <a:t> the </a:t>
            </a:r>
            <a:r>
              <a:rPr sz="1000" spc="-30" dirty="0">
                <a:latin typeface="Tahoma"/>
                <a:cs typeface="Tahoma"/>
              </a:rPr>
              <a:t>interest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rate </a:t>
            </a:r>
            <a:r>
              <a:rPr sz="1000" spc="-10" dirty="0">
                <a:latin typeface="Tahoma"/>
                <a:cs typeface="Tahoma"/>
              </a:rPr>
              <a:t>or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also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elasticity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substitution?</a:t>
            </a:r>
            <a:endParaRPr sz="1000" dirty="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sz="1000" dirty="0">
                <a:latin typeface="Tahoma"/>
                <a:cs typeface="Tahoma"/>
              </a:rPr>
              <a:t>It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”of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substitution”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if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10" dirty="0" smtClean="0">
                <a:latin typeface="Tahoma"/>
                <a:cs typeface="Tahoma"/>
              </a:rPr>
              <a:t>assume</a:t>
            </a:r>
            <a:r>
              <a:rPr lang="it-IT" sz="1000" spc="-10" dirty="0" smtClean="0">
                <a:latin typeface="Tahoma"/>
                <a:cs typeface="Tahoma"/>
              </a:rPr>
              <a:t>: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1217082"/>
            <a:ext cx="104301" cy="10430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0581" y="1207690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endParaRPr sz="5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6877" y="1133748"/>
            <a:ext cx="4128770" cy="16630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845945">
              <a:lnSpc>
                <a:spcPct val="121200"/>
              </a:lnSpc>
              <a:spcBef>
                <a:spcPts val="100"/>
              </a:spcBef>
            </a:pPr>
            <a:r>
              <a:rPr sz="1000" spc="-25" dirty="0">
                <a:latin typeface="Tahoma"/>
                <a:cs typeface="Tahoma"/>
              </a:rPr>
              <a:t>monopolistic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competition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markets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love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variety</a:t>
            </a:r>
            <a:endParaRPr sz="1000" dirty="0">
              <a:latin typeface="Tahoma"/>
              <a:cs typeface="Tahoma"/>
            </a:endParaRPr>
          </a:p>
          <a:p>
            <a:pPr marL="12700" marR="320675">
              <a:lnSpc>
                <a:spcPct val="100000"/>
              </a:lnSpc>
              <a:spcBef>
                <a:spcPts val="525"/>
              </a:spcBef>
            </a:pPr>
            <a:r>
              <a:rPr sz="1000" dirty="0" smtClean="0">
                <a:latin typeface="Tahoma"/>
                <a:cs typeface="Tahoma"/>
              </a:rPr>
              <a:t>Wide</a:t>
            </a:r>
            <a:r>
              <a:rPr sz="1000" spc="-25" dirty="0" smtClean="0">
                <a:latin typeface="Tahoma"/>
                <a:cs typeface="Tahoma"/>
              </a:rPr>
              <a:t> </a:t>
            </a:r>
            <a:r>
              <a:rPr sz="1000" spc="-60" dirty="0" smtClean="0">
                <a:latin typeface="Tahoma"/>
                <a:cs typeface="Tahoma"/>
              </a:rPr>
              <a:t>consensus</a:t>
            </a:r>
            <a:r>
              <a:rPr sz="1000" spc="-15" dirty="0" smtClean="0">
                <a:latin typeface="Tahoma"/>
                <a:cs typeface="Tahoma"/>
              </a:rPr>
              <a:t> </a:t>
            </a:r>
            <a:r>
              <a:rPr sz="1000" spc="-10" dirty="0" smtClean="0">
                <a:latin typeface="Tahoma"/>
                <a:cs typeface="Tahoma"/>
              </a:rPr>
              <a:t>on</a:t>
            </a:r>
            <a:r>
              <a:rPr sz="1000" spc="-25" dirty="0" smtClean="0">
                <a:latin typeface="Tahoma"/>
                <a:cs typeface="Tahoma"/>
              </a:rPr>
              <a:t> </a:t>
            </a:r>
            <a:r>
              <a:rPr sz="1000" spc="-35" dirty="0" smtClean="0">
                <a:latin typeface="Tahoma"/>
                <a:cs typeface="Tahoma"/>
              </a:rPr>
              <a:t>market</a:t>
            </a:r>
            <a:r>
              <a:rPr sz="1000" spc="-15" dirty="0" smtClean="0">
                <a:latin typeface="Tahoma"/>
                <a:cs typeface="Tahoma"/>
              </a:rPr>
              <a:t> </a:t>
            </a:r>
            <a:r>
              <a:rPr sz="1000" spc="-60" dirty="0" smtClean="0">
                <a:latin typeface="Tahoma"/>
                <a:cs typeface="Tahoma"/>
              </a:rPr>
              <a:t>power</a:t>
            </a:r>
            <a:r>
              <a:rPr sz="1000" spc="-20" dirty="0" smtClean="0">
                <a:latin typeface="Tahoma"/>
                <a:cs typeface="Tahoma"/>
              </a:rPr>
              <a:t> </a:t>
            </a:r>
            <a:r>
              <a:rPr sz="1000" dirty="0" smtClean="0">
                <a:latin typeface="Tahoma"/>
                <a:cs typeface="Tahoma"/>
              </a:rPr>
              <a:t>in</a:t>
            </a:r>
            <a:r>
              <a:rPr sz="1000" spc="-15" dirty="0" smtClean="0">
                <a:latin typeface="Tahoma"/>
                <a:cs typeface="Tahoma"/>
              </a:rPr>
              <a:t> </a:t>
            </a:r>
            <a:r>
              <a:rPr sz="1000" spc="-30" dirty="0" smtClean="0">
                <a:latin typeface="Tahoma"/>
                <a:cs typeface="Tahoma"/>
              </a:rPr>
              <a:t>lending</a:t>
            </a:r>
            <a:r>
              <a:rPr sz="1000" spc="-15" dirty="0" smtClean="0">
                <a:latin typeface="Tahoma"/>
                <a:cs typeface="Tahoma"/>
              </a:rPr>
              <a:t> </a:t>
            </a:r>
            <a:r>
              <a:rPr sz="1000" spc="-40" dirty="0" smtClean="0">
                <a:latin typeface="Tahoma"/>
                <a:cs typeface="Tahoma"/>
              </a:rPr>
              <a:t>markets,</a:t>
            </a:r>
            <a:r>
              <a:rPr sz="1000" spc="-15" dirty="0" smtClean="0">
                <a:latin typeface="Tahoma"/>
                <a:cs typeface="Tahoma"/>
              </a:rPr>
              <a:t> </a:t>
            </a:r>
            <a:r>
              <a:rPr sz="1000" spc="-20" dirty="0" smtClean="0">
                <a:latin typeface="Tahoma"/>
                <a:cs typeface="Tahoma"/>
              </a:rPr>
              <a:t>mainly</a:t>
            </a:r>
            <a:r>
              <a:rPr sz="1000" spc="-25" dirty="0" smtClean="0">
                <a:latin typeface="Tahoma"/>
                <a:cs typeface="Tahoma"/>
              </a:rPr>
              <a:t> </a:t>
            </a:r>
            <a:r>
              <a:rPr sz="1000" spc="-50" dirty="0" smtClean="0">
                <a:latin typeface="Tahoma"/>
                <a:cs typeface="Tahoma"/>
              </a:rPr>
              <a:t>because</a:t>
            </a:r>
            <a:r>
              <a:rPr sz="1000" spc="-20" dirty="0" smtClean="0">
                <a:latin typeface="Tahoma"/>
                <a:cs typeface="Tahoma"/>
              </a:rPr>
              <a:t> </a:t>
            </a:r>
            <a:r>
              <a:rPr sz="1000" spc="-25" dirty="0" smtClean="0">
                <a:latin typeface="Tahoma"/>
                <a:cs typeface="Tahoma"/>
              </a:rPr>
              <a:t>of switching</a:t>
            </a:r>
            <a:r>
              <a:rPr sz="1000" spc="-55" dirty="0" smtClean="0">
                <a:latin typeface="Tahoma"/>
                <a:cs typeface="Tahoma"/>
              </a:rPr>
              <a:t> </a:t>
            </a:r>
            <a:r>
              <a:rPr sz="1000" spc="-25" dirty="0" smtClean="0">
                <a:latin typeface="Tahoma"/>
                <a:cs typeface="Tahoma"/>
              </a:rPr>
              <a:t>costs</a:t>
            </a:r>
            <a:r>
              <a:rPr sz="1000" spc="-40" dirty="0" smtClean="0">
                <a:latin typeface="Tahoma"/>
                <a:cs typeface="Tahoma"/>
              </a:rPr>
              <a:t> </a:t>
            </a:r>
            <a:r>
              <a:rPr sz="1000" spc="-10" dirty="0" smtClean="0">
                <a:latin typeface="Tahoma"/>
                <a:cs typeface="Tahoma"/>
              </a:rPr>
              <a:t>for</a:t>
            </a:r>
            <a:r>
              <a:rPr sz="1000" spc="-40" dirty="0" smtClean="0">
                <a:latin typeface="Tahoma"/>
                <a:cs typeface="Tahoma"/>
              </a:rPr>
              <a:t> </a:t>
            </a:r>
            <a:r>
              <a:rPr sz="1000" dirty="0" smtClean="0">
                <a:latin typeface="Tahoma"/>
                <a:cs typeface="Tahoma"/>
              </a:rPr>
              <a:t>both</a:t>
            </a:r>
            <a:r>
              <a:rPr sz="1000" spc="-40" dirty="0" smtClean="0">
                <a:latin typeface="Tahoma"/>
                <a:cs typeface="Tahoma"/>
              </a:rPr>
              <a:t> customers </a:t>
            </a:r>
            <a:r>
              <a:rPr sz="1000" spc="-20" dirty="0" smtClean="0">
                <a:latin typeface="Tahoma"/>
                <a:cs typeface="Tahoma"/>
              </a:rPr>
              <a:t>and</a:t>
            </a:r>
            <a:r>
              <a:rPr sz="1000" spc="-40" dirty="0" smtClean="0">
                <a:latin typeface="Tahoma"/>
                <a:cs typeface="Tahoma"/>
              </a:rPr>
              <a:t> </a:t>
            </a:r>
            <a:r>
              <a:rPr sz="1000" spc="-45" dirty="0" smtClean="0">
                <a:latin typeface="Tahoma"/>
                <a:cs typeface="Tahoma"/>
              </a:rPr>
              <a:t>lenders</a:t>
            </a:r>
            <a:r>
              <a:rPr sz="1000" spc="-35" dirty="0" smtClean="0">
                <a:latin typeface="Tahoma"/>
                <a:cs typeface="Tahoma"/>
              </a:rPr>
              <a:t> </a:t>
            </a:r>
            <a:r>
              <a:rPr sz="1000" dirty="0" smtClean="0">
                <a:latin typeface="Tahoma"/>
                <a:cs typeface="Tahoma"/>
              </a:rPr>
              <a:t>(</a:t>
            </a:r>
            <a:r>
              <a:rPr sz="1000" dirty="0" err="1" smtClean="0">
                <a:latin typeface="Tahoma"/>
                <a:cs typeface="Tahoma"/>
              </a:rPr>
              <a:t>Carletti</a:t>
            </a:r>
            <a:r>
              <a:rPr sz="1000" spc="-40" dirty="0" smtClean="0">
                <a:latin typeface="Tahoma"/>
                <a:cs typeface="Tahoma"/>
              </a:rPr>
              <a:t> </a:t>
            </a:r>
            <a:r>
              <a:rPr sz="1000" spc="-25" dirty="0" smtClean="0">
                <a:latin typeface="Tahoma"/>
                <a:cs typeface="Tahoma"/>
                <a:hlinkClick r:id="rId3" action="ppaction://hlinksldjump"/>
              </a:rPr>
              <a:t>(2008),</a:t>
            </a:r>
            <a:r>
              <a:rPr sz="1000" spc="-35" dirty="0" smtClean="0">
                <a:latin typeface="Tahoma"/>
                <a:cs typeface="Tahoma"/>
              </a:rPr>
              <a:t> </a:t>
            </a:r>
            <a:r>
              <a:rPr sz="1000" spc="-10" dirty="0" err="1" smtClean="0">
                <a:latin typeface="Tahoma"/>
                <a:cs typeface="Tahoma"/>
              </a:rPr>
              <a:t>Gerali</a:t>
            </a:r>
            <a:r>
              <a:rPr sz="1000" spc="-10" dirty="0" smtClean="0">
                <a:latin typeface="Tahoma"/>
                <a:cs typeface="Tahoma"/>
              </a:rPr>
              <a:t> </a:t>
            </a:r>
            <a:r>
              <a:rPr sz="1000" dirty="0" smtClean="0">
                <a:latin typeface="Tahoma"/>
                <a:cs typeface="Tahoma"/>
              </a:rPr>
              <a:t>et</a:t>
            </a:r>
            <a:r>
              <a:rPr sz="1000" spc="-55" dirty="0" smtClean="0">
                <a:latin typeface="Tahoma"/>
                <a:cs typeface="Tahoma"/>
              </a:rPr>
              <a:t> </a:t>
            </a:r>
            <a:r>
              <a:rPr sz="1000" dirty="0" smtClean="0">
                <a:latin typeface="Tahoma"/>
                <a:cs typeface="Tahoma"/>
              </a:rPr>
              <a:t>al.</a:t>
            </a:r>
            <a:r>
              <a:rPr sz="1000" spc="-45" dirty="0" smtClean="0">
                <a:latin typeface="Tahoma"/>
                <a:cs typeface="Tahoma"/>
              </a:rPr>
              <a:t> </a:t>
            </a:r>
            <a:r>
              <a:rPr sz="1000" spc="-10" dirty="0" smtClean="0">
                <a:latin typeface="Tahoma"/>
                <a:cs typeface="Tahoma"/>
                <a:hlinkClick r:id="rId3" action="ppaction://hlinksldjump"/>
              </a:rPr>
              <a:t>(2010))</a:t>
            </a:r>
            <a:endParaRPr sz="1000" dirty="0" smtClean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530"/>
              </a:spcBef>
            </a:pPr>
            <a:r>
              <a:rPr sz="1000" dirty="0" smtClean="0">
                <a:latin typeface="Tahoma"/>
                <a:cs typeface="Tahoma"/>
              </a:rPr>
              <a:t>Most</a:t>
            </a:r>
            <a:r>
              <a:rPr sz="1000" spc="-10" dirty="0" smtClean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empirical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55" dirty="0">
                <a:latin typeface="Tahoma"/>
                <a:cs typeface="Tahoma"/>
              </a:rPr>
              <a:t>works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find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markets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are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monopolistically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competitive </a:t>
            </a:r>
            <a:r>
              <a:rPr sz="1000" spc="-40" dirty="0">
                <a:latin typeface="Tahoma"/>
                <a:cs typeface="Tahoma"/>
              </a:rPr>
              <a:t>(Claessens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and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Laeven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  <a:hlinkClick r:id="rId3" action="ppaction://hlinksldjump"/>
              </a:rPr>
              <a:t>(2004);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De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Bandt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and </a:t>
            </a:r>
            <a:r>
              <a:rPr sz="1000" dirty="0">
                <a:latin typeface="Tahoma"/>
                <a:cs typeface="Tahoma"/>
              </a:rPr>
              <a:t>E.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P.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Davis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  <a:hlinkClick r:id="rId3" action="ppaction://hlinksldjump"/>
              </a:rPr>
              <a:t>(2000))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...</a:t>
            </a:r>
            <a:r>
              <a:rPr sz="1000" spc="7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but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they </a:t>
            </a:r>
            <a:r>
              <a:rPr sz="1000" spc="-45" dirty="0">
                <a:latin typeface="Tahoma"/>
                <a:cs typeface="Tahoma"/>
              </a:rPr>
              <a:t>are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at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country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level!</a:t>
            </a:r>
            <a:endParaRPr sz="1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000" dirty="0">
                <a:latin typeface="Tahoma"/>
                <a:cs typeface="Tahoma"/>
              </a:rPr>
              <a:t>What</a:t>
            </a:r>
            <a:r>
              <a:rPr sz="1000" spc="-8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about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local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credit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markets?</a:t>
            </a:r>
            <a:r>
              <a:rPr sz="1000" spc="65" dirty="0">
                <a:latin typeface="Tahoma"/>
                <a:cs typeface="Tahoma"/>
              </a:rPr>
              <a:t> </a:t>
            </a:r>
            <a:r>
              <a:rPr sz="1000" spc="-110" dirty="0">
                <a:latin typeface="Tahoma"/>
                <a:cs typeface="Tahoma"/>
              </a:rPr>
              <a:t>I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use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Herfindhal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(HHI)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following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Benetton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1401715"/>
            <a:ext cx="104301" cy="10430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30581" y="1392322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500"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705" y="1647431"/>
            <a:ext cx="59601" cy="5960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6705" y="2171966"/>
            <a:ext cx="59601" cy="5960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705" y="2696489"/>
            <a:ext cx="59601" cy="59601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66877" y="2771234"/>
            <a:ext cx="10528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Fantino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  <a:hlinkClick r:id="rId3" action="ppaction://hlinksldjump"/>
              </a:rPr>
              <a:t>(2021)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705" y="3069196"/>
            <a:ext cx="59601" cy="59601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366877" y="2992099"/>
            <a:ext cx="40366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Tahoma"/>
                <a:cs typeface="Tahoma"/>
              </a:rPr>
              <a:t>Exclude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markets </a:t>
            </a:r>
            <a:r>
              <a:rPr sz="1000" dirty="0">
                <a:latin typeface="Tahoma"/>
                <a:cs typeface="Tahoma"/>
              </a:rPr>
              <a:t>with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HHI</a:t>
            </a:r>
            <a:r>
              <a:rPr sz="1000" i="1" spc="-10" dirty="0">
                <a:latin typeface="Times New Roman"/>
                <a:cs typeface="Times New Roman"/>
              </a:rPr>
              <a:t>&gt;</a:t>
            </a:r>
            <a:r>
              <a:rPr sz="1000" spc="-10" dirty="0">
                <a:latin typeface="Tahoma"/>
                <a:cs typeface="Tahoma"/>
              </a:rPr>
              <a:t>0.25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(rob.</a:t>
            </a:r>
            <a:r>
              <a:rPr sz="1000" spc="4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chks.:</a:t>
            </a:r>
            <a:r>
              <a:rPr sz="1000" spc="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HHI</a:t>
            </a:r>
            <a:r>
              <a:rPr sz="1000" i="1" spc="-10" dirty="0">
                <a:latin typeface="Times New Roman"/>
                <a:cs typeface="Times New Roman"/>
              </a:rPr>
              <a:t>&gt;</a:t>
            </a:r>
            <a:r>
              <a:rPr sz="1000" spc="-10" dirty="0">
                <a:latin typeface="Tahoma"/>
                <a:cs typeface="Tahoma"/>
              </a:rPr>
              <a:t>0.18/0.15):</a:t>
            </a:r>
            <a:r>
              <a:rPr sz="1000" spc="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drop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45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out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6877" y="3143941"/>
            <a:ext cx="7321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ahoma"/>
                <a:cs typeface="Tahoma"/>
              </a:rPr>
              <a:t>of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611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cmz’s.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12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28" name="Avanti o successivo 27">
            <a:hlinkClick r:id="rId7" action="ppaction://hlinksldjump" highlightClick="1"/>
          </p:cNvPr>
          <p:cNvSpPr/>
          <p:nvPr/>
        </p:nvSpPr>
        <p:spPr>
          <a:xfrm>
            <a:off x="1238250" y="3162902"/>
            <a:ext cx="369798" cy="15883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Avanti o successivo 28">
            <a:hlinkClick r:id="rId8" action="ppaction://hlinksldjump" highlightClick="1"/>
          </p:cNvPr>
          <p:cNvSpPr/>
          <p:nvPr/>
        </p:nvSpPr>
        <p:spPr>
          <a:xfrm>
            <a:off x="1479803" y="2800717"/>
            <a:ext cx="369798" cy="15883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900" y="59878"/>
            <a:ext cx="198755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Validation</a:t>
            </a:r>
            <a:r>
              <a:rPr sz="14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14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the</a:t>
            </a:r>
            <a:r>
              <a:rPr sz="14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IV=</a:t>
            </a:r>
            <a:r>
              <a:rPr sz="1400" b="1" i="1" spc="-10" dirty="0">
                <a:solidFill>
                  <a:srgbClr val="FFFFFF"/>
                </a:solidFill>
                <a:latin typeface="Meiryo"/>
                <a:cs typeface="Meiryo"/>
              </a:rPr>
              <a:t>A</a:t>
            </a:r>
            <a:r>
              <a:rPr sz="1500" b="1" i="1" spc="-15" baseline="-11111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1500" b="1" i="1" spc="-15" baseline="-11111" dirty="0">
                <a:solidFill>
                  <a:srgbClr val="FFFFFF"/>
                </a:solidFill>
                <a:latin typeface="Verdana"/>
                <a:cs typeface="Verdana"/>
              </a:rPr>
              <a:t>,</a:t>
            </a:r>
            <a:r>
              <a:rPr sz="1500" b="1" i="1" spc="-15" baseline="-11111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sz="1500" baseline="-11111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13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3717" y="576371"/>
            <a:ext cx="35807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62305" algn="l"/>
                <a:tab pos="3567429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-2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Validation</a:t>
            </a:r>
            <a:r>
              <a:rPr sz="900" u="sng" spc="-2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of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the</a:t>
            </a:r>
            <a:r>
              <a:rPr sz="900" u="sng" spc="-2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instrumental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variable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46417" y="773463"/>
          <a:ext cx="3554095" cy="23856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8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(1)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(2)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(3)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(4)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63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Interbank</a:t>
                      </a:r>
                      <a:r>
                        <a:rPr sz="95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5" dirty="0">
                          <a:latin typeface="Tahoma"/>
                          <a:cs typeface="Tahoma"/>
                        </a:rPr>
                        <a:t>funding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 ratio</a:t>
                      </a:r>
                      <a:endParaRPr sz="950">
                        <a:latin typeface="Tahoma"/>
                        <a:cs typeface="Tahoma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950" spc="-30" dirty="0">
                          <a:latin typeface="Tahoma"/>
                          <a:cs typeface="Tahoma"/>
                        </a:rPr>
                        <a:t>Foreign</a:t>
                      </a:r>
                      <a:r>
                        <a:rPr sz="950" spc="-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5" dirty="0">
                          <a:latin typeface="Tahoma"/>
                          <a:cs typeface="Tahoma"/>
                        </a:rPr>
                        <a:t>funding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ratio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778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6685" marR="64135" indent="-7556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950" spc="-55" dirty="0">
                          <a:latin typeface="Tahoma"/>
                          <a:cs typeface="Tahoma"/>
                        </a:rPr>
                        <a:t>0.041***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[0.005]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778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0.038***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Tier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95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ratio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[0.007]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R="99695" algn="r">
                        <a:lnSpc>
                          <a:spcPct val="100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0.000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Total</a:t>
                      </a:r>
                      <a:r>
                        <a:rPr sz="950" spc="-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dirty="0">
                          <a:latin typeface="Tahoma"/>
                          <a:cs typeface="Tahoma"/>
                        </a:rPr>
                        <a:t>cap.</a:t>
                      </a:r>
                      <a:r>
                        <a:rPr sz="95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ratio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4135" algn="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[0.000]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0.000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90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[0.000]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Constant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0.012***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0.005***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0.002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0.002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[0.002]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[0.001]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3500" algn="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[0.001]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[0.001]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1,624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1,624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1,376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1,376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Time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35" dirty="0">
                          <a:latin typeface="Tahoma"/>
                          <a:cs typeface="Tahoma"/>
                        </a:rPr>
                        <a:t>FE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115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Bank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5" dirty="0">
                          <a:latin typeface="Tahoma"/>
                          <a:cs typeface="Tahoma"/>
                        </a:rPr>
                        <a:t>FE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208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#Banks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195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195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195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195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Validation</a:t>
            </a:r>
            <a:r>
              <a:rPr spc="-85" dirty="0"/>
              <a:t> </a:t>
            </a:r>
            <a:r>
              <a:rPr dirty="0"/>
              <a:t>of</a:t>
            </a:r>
            <a:r>
              <a:rPr spc="-80" dirty="0"/>
              <a:t> </a:t>
            </a:r>
            <a:r>
              <a:rPr dirty="0"/>
              <a:t>the</a:t>
            </a:r>
            <a:r>
              <a:rPr spc="-80" dirty="0"/>
              <a:t> </a:t>
            </a:r>
            <a:r>
              <a:rPr spc="-10" dirty="0"/>
              <a:t>IV=</a:t>
            </a:r>
            <a:r>
              <a:rPr b="1" i="1" spc="-10" dirty="0">
                <a:latin typeface="Meiryo"/>
                <a:cs typeface="Meiryo"/>
              </a:rPr>
              <a:t>A</a:t>
            </a:r>
            <a:r>
              <a:rPr sz="1500" b="1" i="1" spc="-15" baseline="-11111" dirty="0">
                <a:latin typeface="Calibri"/>
                <a:cs typeface="Calibri"/>
              </a:rPr>
              <a:t>b</a:t>
            </a:r>
            <a:r>
              <a:rPr sz="1500" b="1" i="1" spc="-15" baseline="-11111" dirty="0">
                <a:latin typeface="Verdana"/>
                <a:cs typeface="Verdana"/>
              </a:rPr>
              <a:t>,</a:t>
            </a:r>
            <a:r>
              <a:rPr sz="1500" b="1" i="1" spc="-15" baseline="-11111" dirty="0">
                <a:latin typeface="Calibri"/>
                <a:cs typeface="Calibri"/>
              </a:rPr>
              <a:t>t</a:t>
            </a:r>
            <a:endParaRPr sz="1500" baseline="-11111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2735" y="799269"/>
            <a:ext cx="41630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99160" algn="l"/>
                <a:tab pos="4149725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-2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Validation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of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the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instrumental</a:t>
            </a:r>
            <a:r>
              <a:rPr sz="900" u="sng" spc="-2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variable </a:t>
            </a:r>
            <a:r>
              <a:rPr sz="900" u="sng" spc="-2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II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8535" y="954696"/>
            <a:ext cx="869315" cy="170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02310" algn="l"/>
              </a:tabLst>
            </a:pPr>
            <a:r>
              <a:rPr sz="950" spc="-25" dirty="0">
                <a:latin typeface="Tahoma"/>
                <a:cs typeface="Tahoma"/>
              </a:rPr>
              <a:t>(1)</a:t>
            </a:r>
            <a:r>
              <a:rPr sz="950" dirty="0">
                <a:latin typeface="Tahoma"/>
                <a:cs typeface="Tahoma"/>
              </a:rPr>
              <a:t>	</a:t>
            </a:r>
            <a:r>
              <a:rPr sz="950" spc="-25" dirty="0">
                <a:latin typeface="Tahoma"/>
                <a:cs typeface="Tahoma"/>
              </a:rPr>
              <a:t>(2)</a:t>
            </a:r>
            <a:endParaRPr sz="95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4859" y="1111493"/>
            <a:ext cx="1109980" cy="170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50" spc="-35" dirty="0">
                <a:latin typeface="Tahoma"/>
                <a:cs typeface="Tahoma"/>
              </a:rPr>
              <a:t>Instrumental</a:t>
            </a:r>
            <a:r>
              <a:rPr sz="950" spc="5" dirty="0">
                <a:latin typeface="Tahoma"/>
                <a:cs typeface="Tahoma"/>
              </a:rPr>
              <a:t> </a:t>
            </a:r>
            <a:r>
              <a:rPr sz="950" spc="-35" dirty="0">
                <a:latin typeface="Tahoma"/>
                <a:cs typeface="Tahoma"/>
              </a:rPr>
              <a:t>variable:</a:t>
            </a:r>
            <a:endParaRPr sz="9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21621" y="924101"/>
            <a:ext cx="238125" cy="37528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335"/>
              </a:spcBef>
            </a:pPr>
            <a:r>
              <a:rPr sz="950" spc="-25" dirty="0">
                <a:latin typeface="Tahoma"/>
                <a:cs typeface="Tahoma"/>
              </a:rPr>
              <a:t>(3)</a:t>
            </a:r>
            <a:endParaRPr sz="9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240"/>
              </a:spcBef>
            </a:pPr>
            <a:r>
              <a:rPr sz="1425" i="1" spc="-30" baseline="8771" dirty="0">
                <a:latin typeface="Arial"/>
                <a:cs typeface="Arial"/>
              </a:rPr>
              <a:t>x</a:t>
            </a:r>
            <a:r>
              <a:rPr sz="650" i="1" spc="-20" dirty="0">
                <a:latin typeface="Arial"/>
                <a:cs typeface="Arial"/>
              </a:rPr>
              <a:t>s,t</a:t>
            </a:r>
            <a:endParaRPr sz="6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17711" y="924101"/>
            <a:ext cx="238125" cy="37528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335"/>
              </a:spcBef>
            </a:pPr>
            <a:r>
              <a:rPr sz="950" spc="-25" dirty="0">
                <a:latin typeface="Tahoma"/>
                <a:cs typeface="Tahoma"/>
              </a:rPr>
              <a:t>(4)</a:t>
            </a:r>
            <a:endParaRPr sz="9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240"/>
              </a:spcBef>
            </a:pPr>
            <a:r>
              <a:rPr sz="1425" i="1" spc="-30" baseline="8771" dirty="0">
                <a:latin typeface="Arial"/>
                <a:cs typeface="Arial"/>
              </a:rPr>
              <a:t>x</a:t>
            </a:r>
            <a:r>
              <a:rPr sz="650" i="1" spc="-20" dirty="0">
                <a:latin typeface="Arial"/>
                <a:cs typeface="Arial"/>
              </a:rPr>
              <a:t>s,t</a:t>
            </a:r>
            <a:endParaRPr sz="6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55435" y="1319171"/>
            <a:ext cx="4137660" cy="0"/>
          </a:xfrm>
          <a:custGeom>
            <a:avLst/>
            <a:gdLst/>
            <a:ahLst/>
            <a:cxnLst/>
            <a:rect l="l" t="t" r="r" b="b"/>
            <a:pathLst>
              <a:path w="4137660">
                <a:moveTo>
                  <a:pt x="0" y="0"/>
                </a:moveTo>
                <a:lnTo>
                  <a:pt x="4137197" y="0"/>
                </a:lnTo>
              </a:path>
            </a:pathLst>
          </a:custGeom>
          <a:ln w="60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255435" y="1510876"/>
          <a:ext cx="4135754" cy="1313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88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pPr marL="71755">
                        <a:lnSpc>
                          <a:spcPts val="980"/>
                        </a:lnSpc>
                      </a:pPr>
                      <a:r>
                        <a:rPr sz="1425" spc="60" baseline="8771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1425" i="1" spc="60" baseline="8771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650" i="1" spc="40" dirty="0">
                          <a:latin typeface="Arial"/>
                          <a:cs typeface="Arial"/>
                        </a:rPr>
                        <a:t>b,t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50">
                        <a:lnSpc>
                          <a:spcPts val="910"/>
                        </a:lnSpc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12.340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91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1.477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785" algn="r">
                        <a:lnSpc>
                          <a:spcPts val="910"/>
                        </a:lnSpc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0.036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7155" algn="ctr">
                        <a:lnSpc>
                          <a:spcPts val="910"/>
                        </a:lnSpc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0.007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50">
                        <a:lnSpc>
                          <a:spcPts val="965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[66.585]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965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[1.106]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68275" algn="r">
                        <a:lnSpc>
                          <a:spcPts val="965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[0.035]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4615" algn="ctr">
                        <a:lnSpc>
                          <a:spcPts val="965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[0.023]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Constant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50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1.822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05104" algn="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0.008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50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[9.896]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68910" algn="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[0.005]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marL="32385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5,656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marL="20955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5,655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marR="205104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5,656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tc>
                  <a:txBody>
                    <a:bodyPr/>
                    <a:lstStyle/>
                    <a:p>
                      <a:pPr marR="99695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5,655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5397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F-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test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448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0.0344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1.786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05104" algn="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16.27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ctr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11.43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Bank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5" dirty="0">
                          <a:latin typeface="Tahoma"/>
                          <a:cs typeface="Tahoma"/>
                        </a:rPr>
                        <a:t>FE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4485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No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No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7790"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Yes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08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#banks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210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209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210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8425" algn="ctr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209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14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asellaDiTesto 12"/>
              <p:cNvSpPr txBox="1"/>
              <p:nvPr/>
            </p:nvSpPr>
            <p:spPr>
              <a:xfrm>
                <a:off x="1695450" y="1117352"/>
                <a:ext cx="280526" cy="1722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acc>
                            <m:accPr>
                              <m:chr m:val="̂"/>
                              <m:ctrlP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acc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𝐴𝑊</m:t>
                          </m:r>
                        </m:sup>
                      </m:sSubSup>
                    </m:oMath>
                  </m:oMathPara>
                </a14:m>
                <a:endParaRPr lang="it-IT" sz="1000" dirty="0"/>
              </a:p>
            </p:txBody>
          </p:sp>
        </mc:Choice>
        <mc:Fallback>
          <p:sp>
            <p:nvSpPr>
              <p:cNvPr id="13" name="CasellaDiTes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450" y="1117352"/>
                <a:ext cx="280526" cy="172291"/>
              </a:xfrm>
              <a:prstGeom prst="rect">
                <a:avLst/>
              </a:prstGeom>
              <a:blipFill>
                <a:blip r:embed="rId2"/>
                <a:stretch>
                  <a:fillRect l="-8696" t="-13793" r="-4348" b="-1034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asellaDiTesto 13"/>
              <p:cNvSpPr txBox="1"/>
              <p:nvPr/>
            </p:nvSpPr>
            <p:spPr>
              <a:xfrm>
                <a:off x="2417375" y="1117352"/>
                <a:ext cx="280526" cy="1722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acc>
                            <m:accPr>
                              <m:chr m:val="̂"/>
                              <m:ctrlP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acc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𝐴𝑊</m:t>
                          </m:r>
                        </m:sup>
                      </m:sSubSup>
                    </m:oMath>
                  </m:oMathPara>
                </a14:m>
                <a:endParaRPr lang="it-IT" sz="1000" dirty="0"/>
              </a:p>
            </p:txBody>
          </p:sp>
        </mc:Choice>
        <mc:Fallback>
          <p:sp>
            <p:nvSpPr>
              <p:cNvPr id="14" name="CasellaDiTesto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7375" y="1117352"/>
                <a:ext cx="280526" cy="172291"/>
              </a:xfrm>
              <a:prstGeom prst="rect">
                <a:avLst/>
              </a:prstGeom>
              <a:blipFill>
                <a:blip r:embed="rId3"/>
                <a:stretch>
                  <a:fillRect l="-10870" t="-13793" r="-2174" b="-1034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35" dirty="0"/>
              <a:t>Baseline</a:t>
            </a:r>
            <a:r>
              <a:rPr spc="-45" dirty="0"/>
              <a:t> </a:t>
            </a:r>
            <a:r>
              <a:rPr spc="-40" dirty="0"/>
              <a:t>results</a:t>
            </a:r>
          </a:p>
        </p:txBody>
      </p:sp>
      <p:sp>
        <p:nvSpPr>
          <p:cNvPr id="3" name="object 3"/>
          <p:cNvSpPr/>
          <p:nvPr/>
        </p:nvSpPr>
        <p:spPr>
          <a:xfrm>
            <a:off x="471053" y="828143"/>
            <a:ext cx="3702050" cy="0"/>
          </a:xfrm>
          <a:custGeom>
            <a:avLst/>
            <a:gdLst/>
            <a:ahLst/>
            <a:cxnLst/>
            <a:rect l="l" t="t" r="r" b="b"/>
            <a:pathLst>
              <a:path w="3702050">
                <a:moveTo>
                  <a:pt x="0" y="0"/>
                </a:moveTo>
                <a:lnTo>
                  <a:pt x="3701702" y="0"/>
                </a:lnTo>
              </a:path>
            </a:pathLst>
          </a:custGeom>
          <a:ln w="53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45653" y="477484"/>
            <a:ext cx="3752850" cy="64770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  <a:tabLst>
                <a:tab pos="1242060" algn="l"/>
                <a:tab pos="3726815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-3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Baseline</a:t>
            </a:r>
            <a:r>
              <a:rPr sz="9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estimates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  <a:p>
            <a:pPr marL="1224915">
              <a:lnSpc>
                <a:spcPct val="100000"/>
              </a:lnSpc>
              <a:spcBef>
                <a:spcPts val="125"/>
              </a:spcBef>
              <a:tabLst>
                <a:tab pos="1940560" algn="l"/>
                <a:tab pos="2656840" algn="l"/>
                <a:tab pos="3372485" algn="l"/>
              </a:tabLst>
            </a:pPr>
            <a:r>
              <a:rPr sz="850" spc="-25" dirty="0">
                <a:latin typeface="Tahoma"/>
                <a:cs typeface="Tahoma"/>
              </a:rPr>
              <a:t>(1)</a:t>
            </a:r>
            <a:r>
              <a:rPr sz="850" dirty="0">
                <a:latin typeface="Tahoma"/>
                <a:cs typeface="Tahoma"/>
              </a:rPr>
              <a:t>	</a:t>
            </a:r>
            <a:r>
              <a:rPr sz="850" spc="-25" dirty="0">
                <a:latin typeface="Tahoma"/>
                <a:cs typeface="Tahoma"/>
              </a:rPr>
              <a:t>(2)</a:t>
            </a:r>
            <a:r>
              <a:rPr sz="850" dirty="0">
                <a:latin typeface="Tahoma"/>
                <a:cs typeface="Tahoma"/>
              </a:rPr>
              <a:t>	</a:t>
            </a:r>
            <a:r>
              <a:rPr sz="850" spc="-25" dirty="0">
                <a:latin typeface="Tahoma"/>
                <a:cs typeface="Tahoma"/>
              </a:rPr>
              <a:t>(3)</a:t>
            </a:r>
            <a:r>
              <a:rPr sz="850" dirty="0">
                <a:latin typeface="Tahoma"/>
                <a:cs typeface="Tahoma"/>
              </a:rPr>
              <a:t>	</a:t>
            </a:r>
            <a:r>
              <a:rPr sz="850" spc="-25" dirty="0">
                <a:latin typeface="Tahoma"/>
                <a:cs typeface="Tahoma"/>
              </a:rPr>
              <a:t>(4)</a:t>
            </a:r>
            <a:endParaRPr sz="850">
              <a:latin typeface="Tahoma"/>
              <a:cs typeface="Tahoma"/>
            </a:endParaRPr>
          </a:p>
          <a:p>
            <a:pPr marL="2182495">
              <a:lnSpc>
                <a:spcPct val="100000"/>
              </a:lnSpc>
              <a:spcBef>
                <a:spcPts val="430"/>
              </a:spcBef>
            </a:pPr>
            <a:r>
              <a:rPr sz="850" spc="-20" dirty="0">
                <a:latin typeface="Tahoma"/>
                <a:cs typeface="Tahoma"/>
              </a:rPr>
              <a:t>2nd</a:t>
            </a:r>
            <a:r>
              <a:rPr sz="850" spc="-40" dirty="0">
                <a:latin typeface="Tahoma"/>
                <a:cs typeface="Tahoma"/>
              </a:rPr>
              <a:t> </a:t>
            </a:r>
            <a:r>
              <a:rPr sz="850" spc="-10" dirty="0">
                <a:latin typeface="Tahoma"/>
                <a:cs typeface="Tahoma"/>
              </a:rPr>
              <a:t>stage</a:t>
            </a:r>
            <a:endParaRPr sz="850">
              <a:latin typeface="Tahoma"/>
              <a:cs typeface="Tahoma"/>
            </a:endParaRPr>
          </a:p>
          <a:p>
            <a:pPr marL="89535">
              <a:lnSpc>
                <a:spcPct val="100000"/>
              </a:lnSpc>
              <a:spcBef>
                <a:spcPts val="75"/>
              </a:spcBef>
            </a:pPr>
            <a:r>
              <a:rPr sz="1275" spc="262" baseline="-22875" dirty="0">
                <a:latin typeface="Tahoma"/>
                <a:cs typeface="Tahoma"/>
              </a:rPr>
              <a:t>∆</a:t>
            </a:r>
            <a:r>
              <a:rPr sz="1275" spc="-150" baseline="-22875" dirty="0">
                <a:latin typeface="Tahoma"/>
                <a:cs typeface="Tahoma"/>
              </a:rPr>
              <a:t> </a:t>
            </a:r>
            <a:r>
              <a:rPr sz="1275" spc="-30" baseline="-22875" dirty="0">
                <a:latin typeface="Tahoma"/>
                <a:cs typeface="Tahoma"/>
              </a:rPr>
              <a:t>log</a:t>
            </a:r>
            <a:r>
              <a:rPr sz="1275" spc="44" baseline="-22875" dirty="0">
                <a:latin typeface="Tahoma"/>
                <a:cs typeface="Tahoma"/>
              </a:rPr>
              <a:t> </a:t>
            </a:r>
            <a:r>
              <a:rPr sz="900" i="1" u="sng" baseline="9259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4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4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4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 </a:t>
            </a:r>
            <a:r>
              <a:rPr sz="4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400" i="1" u="sng" spc="-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endParaRPr sz="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6058" y="1094572"/>
            <a:ext cx="20320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900" i="1" spc="-30" baseline="9259" dirty="0">
                <a:latin typeface="Arial"/>
                <a:cs typeface="Arial"/>
              </a:rPr>
              <a:t>R</a:t>
            </a:r>
            <a:r>
              <a:rPr sz="400" i="1" spc="-20" dirty="0">
                <a:latin typeface="Arial"/>
                <a:cs typeface="Arial"/>
              </a:rPr>
              <a:t>c</a:t>
            </a:r>
            <a:r>
              <a:rPr sz="400" i="1" spc="-20" dirty="0">
                <a:latin typeface="Trebuchet MS"/>
                <a:cs typeface="Trebuchet MS"/>
              </a:rPr>
              <a:t>,</a:t>
            </a:r>
            <a:r>
              <a:rPr sz="400" i="1" spc="-20" dirty="0">
                <a:latin typeface="Arial"/>
                <a:cs typeface="Arial"/>
              </a:rPr>
              <a:t>t</a:t>
            </a:r>
            <a:endParaRPr sz="4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518298" y="1011690"/>
          <a:ext cx="2654935" cy="555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9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545">
                <a:tc>
                  <a:txBody>
                    <a:bodyPr/>
                    <a:lstStyle/>
                    <a:p>
                      <a:pPr marR="128905" algn="ctr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50" dirty="0">
                          <a:latin typeface="Tahoma"/>
                          <a:cs typeface="Tahoma"/>
                        </a:rPr>
                        <a:t>4.212***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4.524***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2.835***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2.290***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80">
                <a:tc>
                  <a:txBody>
                    <a:bodyPr/>
                    <a:lstStyle/>
                    <a:p>
                      <a:pPr marR="128905" algn="ctr">
                        <a:lnSpc>
                          <a:spcPts val="969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[0.700]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ts val="969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[0.689]</a:t>
                      </a:r>
                      <a:endParaRPr sz="850">
                        <a:latin typeface="Tahoma"/>
                        <a:cs typeface="Tahoma"/>
                      </a:endParaRPr>
                    </a:p>
                    <a:p>
                      <a:pPr marL="203835" marR="147320" indent="-50165">
                        <a:lnSpc>
                          <a:spcPts val="1019"/>
                        </a:lnSpc>
                      </a:pPr>
                      <a:r>
                        <a:rPr sz="850" spc="-50" dirty="0">
                          <a:latin typeface="Tahoma"/>
                          <a:cs typeface="Tahoma"/>
                        </a:rPr>
                        <a:t>0.148***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[0.030]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ts val="969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[0.248]</a:t>
                      </a:r>
                      <a:endParaRPr sz="850">
                        <a:latin typeface="Tahoma"/>
                        <a:cs typeface="Tahoma"/>
                      </a:endParaRPr>
                    </a:p>
                    <a:p>
                      <a:pPr marL="203835" marR="147320" indent="-50165">
                        <a:lnSpc>
                          <a:spcPts val="1019"/>
                        </a:lnSpc>
                      </a:pPr>
                      <a:r>
                        <a:rPr sz="850" spc="-50" dirty="0">
                          <a:latin typeface="Tahoma"/>
                          <a:cs typeface="Tahoma"/>
                        </a:rPr>
                        <a:t>0.231***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[0.010]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ts val="969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[0.156]</a:t>
                      </a:r>
                      <a:endParaRPr sz="850">
                        <a:latin typeface="Tahoma"/>
                        <a:cs typeface="Tahoma"/>
                      </a:endParaRPr>
                    </a:p>
                    <a:p>
                      <a:pPr marL="204470" marR="74930" indent="-50800">
                        <a:lnSpc>
                          <a:spcPts val="1019"/>
                        </a:lnSpc>
                      </a:pPr>
                      <a:r>
                        <a:rPr sz="850" spc="-50" dirty="0">
                          <a:latin typeface="Tahoma"/>
                          <a:cs typeface="Tahoma"/>
                        </a:rPr>
                        <a:t>0.252***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[0.007]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497486" y="1308293"/>
            <a:ext cx="33337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75" spc="97" baseline="9803" dirty="0">
                <a:latin typeface="Tahoma"/>
                <a:cs typeface="Tahoma"/>
              </a:rPr>
              <a:t>∆</a:t>
            </a:r>
            <a:r>
              <a:rPr sz="1275" i="1" spc="97" baseline="9803" dirty="0">
                <a:latin typeface="Arial"/>
                <a:cs typeface="Arial"/>
              </a:rPr>
              <a:t>A</a:t>
            </a:r>
            <a:r>
              <a:rPr sz="600" i="1" spc="65" dirty="0">
                <a:latin typeface="Arial"/>
                <a:cs typeface="Arial"/>
              </a:rPr>
              <a:t>f</a:t>
            </a:r>
            <a:r>
              <a:rPr sz="600" i="1" spc="-40" dirty="0">
                <a:latin typeface="Arial"/>
                <a:cs typeface="Arial"/>
              </a:rPr>
              <a:t> </a:t>
            </a:r>
            <a:r>
              <a:rPr sz="600" i="1" spc="-25" dirty="0">
                <a:latin typeface="Arial"/>
                <a:cs typeface="Arial"/>
              </a:rPr>
              <a:t>,t</a:t>
            </a:r>
            <a:endParaRPr sz="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518298" y="1729968"/>
            <a:ext cx="2654935" cy="0"/>
          </a:xfrm>
          <a:custGeom>
            <a:avLst/>
            <a:gdLst/>
            <a:ahLst/>
            <a:cxnLst/>
            <a:rect l="l" t="t" r="r" b="b"/>
            <a:pathLst>
              <a:path w="2654935">
                <a:moveTo>
                  <a:pt x="0" y="0"/>
                </a:moveTo>
                <a:lnTo>
                  <a:pt x="2654468" y="0"/>
                </a:lnTo>
              </a:path>
            </a:pathLst>
          </a:custGeom>
          <a:ln w="32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631333" y="1732742"/>
            <a:ext cx="428625" cy="154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dirty="0">
                <a:latin typeface="Tahoma"/>
                <a:cs typeface="Tahoma"/>
              </a:rPr>
              <a:t>1st</a:t>
            </a:r>
            <a:r>
              <a:rPr sz="850" spc="-65" dirty="0">
                <a:latin typeface="Tahoma"/>
                <a:cs typeface="Tahoma"/>
              </a:rPr>
              <a:t> </a:t>
            </a:r>
            <a:r>
              <a:rPr sz="850" spc="-35" dirty="0">
                <a:latin typeface="Tahoma"/>
                <a:cs typeface="Tahoma"/>
              </a:rPr>
              <a:t>stage</a:t>
            </a:r>
            <a:endParaRPr sz="85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15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471053" y="1912436"/>
          <a:ext cx="3702049" cy="1344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7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32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3695"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75" i="1" spc="-30" baseline="9803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600" i="1" spc="-20" dirty="0">
                          <a:latin typeface="Arial"/>
                          <a:cs typeface="Arial"/>
                        </a:rPr>
                        <a:t>b,t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marL="67310" marR="128905" indent="-6794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50" dirty="0">
                          <a:latin typeface="Tahoma"/>
                          <a:cs typeface="Tahoma"/>
                        </a:rPr>
                        <a:t>0.104***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[0.017]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04470" marR="128905" indent="-6794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50" dirty="0">
                          <a:latin typeface="Tahoma"/>
                          <a:cs typeface="Tahoma"/>
                        </a:rPr>
                        <a:t>0.114***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[0.017]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04470" marR="128905" indent="-6858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50" dirty="0">
                          <a:latin typeface="Tahoma"/>
                          <a:cs typeface="Tahoma"/>
                        </a:rPr>
                        <a:t>0.194***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[0.017]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04470" marR="55880" indent="-6858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850" spc="-3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850" spc="-50" dirty="0">
                          <a:latin typeface="Tahoma"/>
                          <a:cs typeface="Tahoma"/>
                        </a:rPr>
                        <a:t>0.240***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[0.015]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14604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F-</a:t>
                      </a:r>
                      <a:r>
                        <a:rPr sz="850" spc="-20" dirty="0">
                          <a:latin typeface="Tahoma"/>
                          <a:cs typeface="Tahoma"/>
                        </a:rPr>
                        <a:t>test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48260" marB="0"/>
                </a:tc>
                <a:tc>
                  <a:txBody>
                    <a:bodyPr/>
                    <a:lstStyle/>
                    <a:p>
                      <a:pPr marR="128905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36.67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48260" marB="0"/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43.80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48260" marB="0"/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135.3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48260" marB="0"/>
                </a:tc>
                <a:tc>
                  <a:txBody>
                    <a:bodyPr/>
                    <a:lstStyle/>
                    <a:p>
                      <a:pPr marL="71120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242.2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4826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 marL="64135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0175" algn="ctr">
                        <a:lnSpc>
                          <a:spcPts val="894"/>
                        </a:lnSpc>
                      </a:pPr>
                      <a:r>
                        <a:rPr sz="850" spc="-45" dirty="0">
                          <a:latin typeface="Tahoma"/>
                          <a:cs typeface="Tahoma"/>
                        </a:rPr>
                        <a:t>5,036,618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5,036,618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5,036,618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 algn="ctr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5,036,618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 marL="64135">
                        <a:lnSpc>
                          <a:spcPts val="894"/>
                        </a:lnSpc>
                      </a:pPr>
                      <a:r>
                        <a:rPr sz="850" spc="85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85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Firms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9539" algn="ctr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114,987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114,987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114,987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485" algn="ctr">
                        <a:lnSpc>
                          <a:spcPts val="894"/>
                        </a:lnSpc>
                      </a:pPr>
                      <a:r>
                        <a:rPr sz="850" spc="-10" dirty="0">
                          <a:latin typeface="Tahoma"/>
                          <a:cs typeface="Tahoma"/>
                        </a:rPr>
                        <a:t>114,987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 marL="64135">
                        <a:lnSpc>
                          <a:spcPts val="894"/>
                        </a:lnSpc>
                      </a:pPr>
                      <a:r>
                        <a:rPr sz="850" spc="85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85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50" spc="-10" dirty="0">
                          <a:latin typeface="Tahoma"/>
                          <a:cs typeface="Tahoma"/>
                        </a:rPr>
                        <a:t>Banks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8905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210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210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210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210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 marL="64135">
                        <a:lnSpc>
                          <a:spcPts val="894"/>
                        </a:lnSpc>
                      </a:pPr>
                      <a:r>
                        <a:rPr sz="850" dirty="0">
                          <a:latin typeface="Tahoma"/>
                          <a:cs typeface="Tahoma"/>
                        </a:rPr>
                        <a:t>Time</a:t>
                      </a:r>
                      <a:r>
                        <a:rPr sz="850" spc="-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50" spc="-35" dirty="0">
                          <a:latin typeface="Tahoma"/>
                          <a:cs typeface="Tahoma"/>
                        </a:rPr>
                        <a:t>FE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8905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Yes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 marL="64135">
                        <a:lnSpc>
                          <a:spcPts val="894"/>
                        </a:lnSpc>
                      </a:pPr>
                      <a:r>
                        <a:rPr sz="850" dirty="0">
                          <a:latin typeface="Tahoma"/>
                          <a:cs typeface="Tahoma"/>
                        </a:rPr>
                        <a:t>Cmz&amp;Time</a:t>
                      </a:r>
                      <a:r>
                        <a:rPr sz="85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50" spc="-25" dirty="0">
                          <a:latin typeface="Tahoma"/>
                          <a:cs typeface="Tahoma"/>
                        </a:rPr>
                        <a:t>FE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0175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485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Yes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 marL="64135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Industry&amp;Time</a:t>
                      </a:r>
                      <a:r>
                        <a:rPr sz="850" spc="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50" spc="-25" dirty="0">
                          <a:latin typeface="Tahoma"/>
                          <a:cs typeface="Tahoma"/>
                        </a:rPr>
                        <a:t>FE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8270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No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ts val="894"/>
                        </a:lnSpc>
                      </a:pPr>
                      <a:r>
                        <a:rPr sz="850" spc="-25" dirty="0">
                          <a:latin typeface="Tahoma"/>
                          <a:cs typeface="Tahoma"/>
                        </a:rPr>
                        <a:t>Yes</a:t>
                      </a:r>
                      <a:endParaRPr sz="8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207835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Estimation</a:t>
            </a:r>
            <a:r>
              <a:rPr spc="-45" dirty="0"/>
              <a:t> </a:t>
            </a:r>
            <a:r>
              <a:rPr dirty="0"/>
              <a:t>of</a:t>
            </a:r>
            <a:r>
              <a:rPr spc="-45" dirty="0"/>
              <a:t> </a:t>
            </a:r>
            <a:r>
              <a:rPr i="1" dirty="0">
                <a:latin typeface="Arial"/>
                <a:cs typeface="Arial"/>
              </a:rPr>
              <a:t>σ</a:t>
            </a:r>
            <a:r>
              <a:rPr i="1" spc="50" dirty="0">
                <a:latin typeface="Arial"/>
                <a:cs typeface="Arial"/>
              </a:rPr>
              <a:t> </a:t>
            </a:r>
            <a:r>
              <a:rPr spc="-50" dirty="0"/>
              <a:t>very</a:t>
            </a:r>
            <a:r>
              <a:rPr spc="-45" dirty="0"/>
              <a:t> </a:t>
            </a:r>
            <a:r>
              <a:rPr spc="-30" dirty="0"/>
              <a:t>robust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07757" y="450245"/>
            <a:ext cx="23933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ahoma"/>
                <a:cs typeface="Tahoma"/>
              </a:rPr>
              <a:t>Just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a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list,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but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baseline</a:t>
            </a:r>
            <a:r>
              <a:rPr sz="1000" spc="-30" dirty="0">
                <a:latin typeface="Tahoma"/>
                <a:cs typeface="Tahoma"/>
              </a:rPr>
              <a:t> results </a:t>
            </a:r>
            <a:r>
              <a:rPr sz="1000" spc="-45" dirty="0">
                <a:latin typeface="Tahoma"/>
                <a:cs typeface="Tahoma"/>
              </a:rPr>
              <a:t>are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confirmed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740273"/>
            <a:ext cx="104301" cy="10430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0581" y="730881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endParaRPr sz="5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54988" y="746673"/>
            <a:ext cx="21971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dirty="0">
                <a:latin typeface="Arial"/>
                <a:cs typeface="Arial"/>
              </a:rPr>
              <a:t>b,f</a:t>
            </a:r>
            <a:r>
              <a:rPr sz="700" i="1" spc="40" dirty="0">
                <a:latin typeface="Arial"/>
                <a:cs typeface="Arial"/>
              </a:rPr>
              <a:t> </a:t>
            </a:r>
            <a:r>
              <a:rPr sz="700" i="1" spc="30" dirty="0">
                <a:latin typeface="Arial"/>
                <a:cs typeface="Arial"/>
              </a:rPr>
              <a:t>,t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6877" y="689742"/>
            <a:ext cx="20967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07160" algn="l"/>
              </a:tabLst>
            </a:pPr>
            <a:r>
              <a:rPr sz="1000" dirty="0">
                <a:latin typeface="Tahoma"/>
                <a:cs typeface="Tahoma"/>
              </a:rPr>
              <a:t>Moral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hazard:</a:t>
            </a:r>
            <a:r>
              <a:rPr sz="1000" spc="65" dirty="0">
                <a:latin typeface="Tahoma"/>
                <a:cs typeface="Tahoma"/>
              </a:rPr>
              <a:t> </a:t>
            </a: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5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log(</a:t>
            </a:r>
            <a:r>
              <a:rPr sz="1000" i="1" spc="-20" dirty="0">
                <a:latin typeface="Arial"/>
                <a:cs typeface="Arial"/>
              </a:rPr>
              <a:t>L</a:t>
            </a:r>
            <a:r>
              <a:rPr sz="1000" i="1" dirty="0">
                <a:latin typeface="Arial"/>
                <a:cs typeface="Arial"/>
              </a:rPr>
              <a:t>	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i="1" spc="165" dirty="0">
                <a:latin typeface="Arial"/>
                <a:cs typeface="Arial"/>
              </a:rPr>
              <a:t>−</a:t>
            </a:r>
            <a:r>
              <a:rPr sz="1000" i="1" spc="165" dirty="0">
                <a:latin typeface="Times New Roman"/>
                <a:cs typeface="Times New Roman"/>
              </a:rPr>
              <a:t>σ</a:t>
            </a:r>
            <a:r>
              <a:rPr sz="1000" spc="165" dirty="0">
                <a:latin typeface="Tahoma"/>
                <a:cs typeface="Tahoma"/>
              </a:rPr>
              <a:t>∆</a:t>
            </a:r>
            <a:r>
              <a:rPr sz="1000" spc="-1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log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51442" y="662752"/>
            <a:ext cx="5778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u="sng" spc="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endParaRPr sz="7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83586" y="701480"/>
            <a:ext cx="17907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5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spc="-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76283" y="798680"/>
            <a:ext cx="161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-60" baseline="7936" dirty="0">
                <a:latin typeface="Arial"/>
                <a:cs typeface="Arial"/>
              </a:rPr>
              <a:t>R</a:t>
            </a:r>
            <a:r>
              <a:rPr sz="1050" spc="-60" baseline="19841" dirty="0">
                <a:latin typeface="Tahoma"/>
                <a:cs typeface="Tahoma"/>
              </a:rPr>
              <a:t>˜</a:t>
            </a:r>
            <a:r>
              <a:rPr sz="500" i="1" spc="-40" dirty="0">
                <a:latin typeface="Arial"/>
                <a:cs typeface="Arial"/>
              </a:rPr>
              <a:t>t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55315" y="681193"/>
            <a:ext cx="424652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14960" algn="l"/>
              </a:tabLst>
            </a:pPr>
            <a:r>
              <a:rPr sz="1000" spc="204" dirty="0">
                <a:latin typeface="Arial"/>
                <a:cs typeface="Arial"/>
              </a:rPr>
              <a:t>(</a:t>
            </a:r>
            <a:r>
              <a:rPr sz="1000" dirty="0">
                <a:latin typeface="Arial"/>
                <a:cs typeface="Arial"/>
              </a:rPr>
              <a:t>	</a:t>
            </a:r>
            <a:r>
              <a:rPr sz="1000" spc="204" dirty="0">
                <a:latin typeface="Arial"/>
                <a:cs typeface="Arial"/>
              </a:rPr>
              <a:t>)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41370" y="708716"/>
            <a:ext cx="13417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500" i="1" spc="277" baseline="8333" dirty="0">
                <a:latin typeface="Arial"/>
                <a:cs typeface="Arial"/>
              </a:rPr>
              <a:t>−</a:t>
            </a:r>
            <a:r>
              <a:rPr sz="1500" i="1" spc="-37" baseline="8333" dirty="0">
                <a:latin typeface="Arial"/>
                <a:cs typeface="Arial"/>
              </a:rPr>
              <a:t> </a:t>
            </a:r>
            <a:r>
              <a:rPr sz="1500" i="1" spc="75" baseline="8333" dirty="0">
                <a:latin typeface="Times New Roman"/>
                <a:cs typeface="Times New Roman"/>
              </a:rPr>
              <a:t>σµ</a:t>
            </a:r>
            <a:r>
              <a:rPr sz="700" i="1" spc="50" dirty="0">
                <a:latin typeface="Arial"/>
                <a:cs typeface="Arial"/>
              </a:rPr>
              <a:t>p,t</a:t>
            </a:r>
            <a:r>
              <a:rPr sz="700" i="1" spc="170" dirty="0">
                <a:latin typeface="Arial"/>
                <a:cs typeface="Arial"/>
              </a:rPr>
              <a:t> </a:t>
            </a:r>
            <a:r>
              <a:rPr sz="1500" baseline="8333" dirty="0">
                <a:latin typeface="Tahoma"/>
                <a:cs typeface="Tahoma"/>
              </a:rPr>
              <a:t>+</a:t>
            </a:r>
            <a:r>
              <a:rPr sz="1500" spc="-89" baseline="8333" dirty="0">
                <a:latin typeface="Tahoma"/>
                <a:cs typeface="Tahoma"/>
              </a:rPr>
              <a:t> </a:t>
            </a:r>
            <a:r>
              <a:rPr sz="1500" spc="-157" baseline="8333" dirty="0">
                <a:latin typeface="Tahoma"/>
                <a:cs typeface="Tahoma"/>
              </a:rPr>
              <a:t>∆</a:t>
            </a:r>
            <a:r>
              <a:rPr sz="1500" i="1" spc="-157" baseline="8333" dirty="0">
                <a:latin typeface="Arial"/>
                <a:cs typeface="Arial"/>
              </a:rPr>
              <a:t>a</a:t>
            </a:r>
            <a:r>
              <a:rPr sz="1500" spc="-157" baseline="8333" dirty="0">
                <a:latin typeface="Tahoma"/>
                <a:cs typeface="Tahoma"/>
              </a:rPr>
              <a:t>˜</a:t>
            </a:r>
            <a:r>
              <a:rPr sz="700" i="1" spc="-105" dirty="0">
                <a:latin typeface="Arial"/>
                <a:cs typeface="Arial"/>
              </a:rPr>
              <a:t>f</a:t>
            </a:r>
            <a:r>
              <a:rPr sz="700" i="1" spc="-15" dirty="0">
                <a:latin typeface="Arial"/>
                <a:cs typeface="Arial"/>
              </a:rPr>
              <a:t> </a:t>
            </a:r>
            <a:r>
              <a:rPr sz="700" i="1" spc="55" dirty="0">
                <a:latin typeface="Arial"/>
                <a:cs typeface="Arial"/>
              </a:rPr>
              <a:t>,t</a:t>
            </a:r>
            <a:r>
              <a:rPr sz="700" i="1" spc="175" dirty="0">
                <a:latin typeface="Arial"/>
                <a:cs typeface="Arial"/>
              </a:rPr>
              <a:t> </a:t>
            </a:r>
            <a:r>
              <a:rPr sz="1500" baseline="8333" dirty="0">
                <a:latin typeface="Tahoma"/>
                <a:cs typeface="Tahoma"/>
              </a:rPr>
              <a:t>+</a:t>
            </a:r>
            <a:r>
              <a:rPr sz="1500" spc="-89" baseline="8333" dirty="0">
                <a:latin typeface="Tahoma"/>
                <a:cs typeface="Tahoma"/>
              </a:rPr>
              <a:t> </a:t>
            </a:r>
            <a:r>
              <a:rPr sz="1500" i="1" baseline="8333" dirty="0">
                <a:latin typeface="Times New Roman"/>
                <a:cs typeface="Times New Roman"/>
              </a:rPr>
              <a:t>ν</a:t>
            </a:r>
            <a:r>
              <a:rPr sz="700" i="1" dirty="0">
                <a:latin typeface="Arial"/>
                <a:cs typeface="Arial"/>
              </a:rPr>
              <a:t>b,f</a:t>
            </a:r>
            <a:r>
              <a:rPr sz="700" i="1" spc="-15" dirty="0">
                <a:latin typeface="Arial"/>
                <a:cs typeface="Arial"/>
              </a:rPr>
              <a:t> </a:t>
            </a:r>
            <a:r>
              <a:rPr sz="700" i="1" spc="30" dirty="0">
                <a:latin typeface="Arial"/>
                <a:cs typeface="Arial"/>
              </a:rPr>
              <a:t>,t</a:t>
            </a:r>
            <a:endParaRPr sz="7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1477" y="1265941"/>
            <a:ext cx="40735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b="1" i="1" dirty="0">
                <a:latin typeface="Verdana"/>
                <a:cs typeface="Verdana"/>
              </a:rPr>
              <a:t>µ</a:t>
            </a:r>
            <a:r>
              <a:rPr sz="1050" b="1" i="1" baseline="-11904" dirty="0">
                <a:latin typeface="Constantia"/>
                <a:cs typeface="Constantia"/>
              </a:rPr>
              <a:t>p</a:t>
            </a:r>
            <a:r>
              <a:rPr sz="1050" b="1" i="1" baseline="-11904" dirty="0">
                <a:latin typeface="Verdana"/>
                <a:cs typeface="Verdana"/>
              </a:rPr>
              <a:t>,</a:t>
            </a:r>
            <a:r>
              <a:rPr sz="1050" b="1" i="1" baseline="-11904" dirty="0">
                <a:latin typeface="Constantia"/>
                <a:cs typeface="Constantia"/>
              </a:rPr>
              <a:t>t</a:t>
            </a:r>
            <a:r>
              <a:rPr sz="1050" b="1" i="1" spc="284" baseline="-11904" dirty="0">
                <a:latin typeface="Constantia"/>
                <a:cs typeface="Constantia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efficiency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 </a:t>
            </a:r>
            <a:r>
              <a:rPr sz="1000" spc="-20" dirty="0">
                <a:latin typeface="Tahoma"/>
                <a:cs typeface="Tahoma"/>
              </a:rPr>
              <a:t>justice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(Giacomelli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Menon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  <a:hlinkClick r:id="rId3" action="ppaction://hlinksldjump"/>
              </a:rPr>
              <a:t>(2017)):</a:t>
            </a:r>
            <a:r>
              <a:rPr sz="1000" spc="110" dirty="0">
                <a:latin typeface="Tahoma"/>
                <a:cs typeface="Tahoma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µ</a:t>
            </a:r>
            <a:r>
              <a:rPr sz="1050" i="1" baseline="-11904" dirty="0">
                <a:latin typeface="Arial"/>
                <a:cs typeface="Arial"/>
              </a:rPr>
              <a:t>p,t</a:t>
            </a:r>
            <a:r>
              <a:rPr sz="1050" i="1" spc="240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55" dirty="0">
                <a:latin typeface="Tahoma"/>
                <a:cs typeface="Tahoma"/>
              </a:rPr>
              <a:t>1</a:t>
            </a:r>
            <a:r>
              <a:rPr sz="1000" spc="-95" dirty="0">
                <a:latin typeface="Tahoma"/>
                <a:cs typeface="Tahoma"/>
              </a:rPr>
              <a:t> </a:t>
            </a:r>
            <a:r>
              <a:rPr sz="1000" i="1" spc="185" dirty="0">
                <a:latin typeface="Arial"/>
                <a:cs typeface="Arial"/>
              </a:rPr>
              <a:t>−</a:t>
            </a:r>
            <a:r>
              <a:rPr sz="1000" i="1" spc="-70" dirty="0">
                <a:latin typeface="Arial"/>
                <a:cs typeface="Arial"/>
              </a:rPr>
              <a:t> </a:t>
            </a:r>
            <a:r>
              <a:rPr sz="1000" spc="-475" dirty="0">
                <a:latin typeface="Tahoma"/>
                <a:cs typeface="Tahoma"/>
              </a:rPr>
              <a:t>Λ</a:t>
            </a:r>
            <a:r>
              <a:rPr sz="1500" spc="187" baseline="13888" dirty="0">
                <a:latin typeface="Tahoma"/>
                <a:cs typeface="Tahoma"/>
              </a:rPr>
              <a:t>¯</a:t>
            </a:r>
            <a:r>
              <a:rPr sz="1050" i="1" spc="142" baseline="-11904" dirty="0">
                <a:latin typeface="Arial"/>
                <a:cs typeface="Arial"/>
              </a:rPr>
              <a:t>p</a:t>
            </a:r>
            <a:r>
              <a:rPr sz="1050" i="1" spc="104" baseline="-11904" dirty="0">
                <a:latin typeface="Arial"/>
                <a:cs typeface="Arial"/>
              </a:rPr>
              <a:t>,t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1477" y="1440515"/>
            <a:ext cx="14897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9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Λ</a:t>
            </a:r>
            <a:r>
              <a:rPr sz="1050" i="1" baseline="-11904" dirty="0">
                <a:latin typeface="Arial"/>
                <a:cs typeface="Arial"/>
              </a:rPr>
              <a:t>p,t</a:t>
            </a:r>
            <a:r>
              <a:rPr sz="1050" i="1" spc="390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170" dirty="0">
                <a:latin typeface="Tahoma"/>
                <a:cs typeface="Tahoma"/>
              </a:rPr>
              <a:t> 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u="sng" spc="-52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050" u="sng" baseline="39682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+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spc="284" baseline="44444" dirty="0">
                <a:latin typeface="Arial"/>
                <a:cs typeface="Arial"/>
              </a:rPr>
              <a:t>  </a:t>
            </a:r>
            <a:r>
              <a:rPr sz="1000" spc="-20" dirty="0">
                <a:latin typeface="Tahoma"/>
                <a:cs typeface="Tahoma"/>
              </a:rPr>
              <a:t>where: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36" name="object 3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1692148"/>
            <a:ext cx="48018" cy="48018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1831327"/>
            <a:ext cx="48018" cy="48018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1970506"/>
            <a:ext cx="48018" cy="48018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>
            <a:off x="455345" y="1534759"/>
            <a:ext cx="2113280" cy="5200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63575">
              <a:lnSpc>
                <a:spcPts val="790"/>
              </a:lnSpc>
              <a:spcBef>
                <a:spcPts val="95"/>
              </a:spcBef>
            </a:pPr>
            <a:r>
              <a:rPr sz="1050" i="1" spc="-30" baseline="7936" dirty="0">
                <a:latin typeface="Arial"/>
                <a:cs typeface="Arial"/>
              </a:rPr>
              <a:t>E</a:t>
            </a:r>
            <a:r>
              <a:rPr sz="500" i="1" spc="-20" dirty="0">
                <a:latin typeface="Arial"/>
                <a:cs typeface="Arial"/>
              </a:rPr>
              <a:t>p</a:t>
            </a:r>
            <a:r>
              <a:rPr sz="500" i="1" spc="-20" dirty="0">
                <a:latin typeface="Trebuchet MS"/>
                <a:cs typeface="Trebuchet MS"/>
              </a:rPr>
              <a:t>,</a:t>
            </a:r>
            <a:r>
              <a:rPr sz="500" i="1" spc="-20" dirty="0">
                <a:latin typeface="Arial"/>
                <a:cs typeface="Arial"/>
              </a:rPr>
              <a:t>t</a:t>
            </a:r>
            <a:endParaRPr sz="500" dirty="0">
              <a:latin typeface="Arial"/>
              <a:cs typeface="Arial"/>
            </a:endParaRPr>
          </a:p>
          <a:p>
            <a:pPr marL="177165">
              <a:lnSpc>
                <a:spcPts val="1030"/>
              </a:lnSpc>
            </a:pPr>
            <a:r>
              <a:rPr sz="1350" i="1" baseline="6172" dirty="0">
                <a:latin typeface="Arial"/>
                <a:cs typeface="Arial"/>
              </a:rPr>
              <a:t>P</a:t>
            </a:r>
            <a:r>
              <a:rPr sz="600" i="1" dirty="0">
                <a:latin typeface="Arial"/>
                <a:cs typeface="Arial"/>
              </a:rPr>
              <a:t>p,t</a:t>
            </a:r>
            <a:r>
              <a:rPr sz="600" i="1" spc="-75" dirty="0">
                <a:latin typeface="Arial"/>
                <a:cs typeface="Arial"/>
              </a:rPr>
              <a:t> </a:t>
            </a:r>
            <a:r>
              <a:rPr sz="1350" baseline="6172" dirty="0">
                <a:latin typeface="Tahoma"/>
                <a:cs typeface="Tahoma"/>
              </a:rPr>
              <a:t>:</a:t>
            </a:r>
            <a:r>
              <a:rPr sz="1350" spc="195" baseline="6172" dirty="0">
                <a:latin typeface="Tahoma"/>
                <a:cs typeface="Tahoma"/>
              </a:rPr>
              <a:t> </a:t>
            </a:r>
            <a:r>
              <a:rPr sz="1350" spc="165" baseline="6172" dirty="0">
                <a:latin typeface="Tahoma"/>
                <a:cs typeface="Tahoma"/>
              </a:rPr>
              <a:t>#</a:t>
            </a:r>
            <a:r>
              <a:rPr sz="1350" spc="37" baseline="6172" dirty="0">
                <a:latin typeface="Tahoma"/>
                <a:cs typeface="Tahoma"/>
              </a:rPr>
              <a:t> </a:t>
            </a:r>
            <a:r>
              <a:rPr sz="1350" spc="-30" baseline="6172" dirty="0">
                <a:latin typeface="Tahoma"/>
                <a:cs typeface="Tahoma"/>
              </a:rPr>
              <a:t>pending</a:t>
            </a:r>
            <a:r>
              <a:rPr sz="1350" spc="44" baseline="6172" dirty="0">
                <a:latin typeface="Tahoma"/>
                <a:cs typeface="Tahoma"/>
              </a:rPr>
              <a:t> </a:t>
            </a:r>
            <a:r>
              <a:rPr sz="1350" spc="-15" baseline="6172" dirty="0">
                <a:latin typeface="Tahoma"/>
                <a:cs typeface="Tahoma"/>
              </a:rPr>
              <a:t>cases</a:t>
            </a:r>
            <a:endParaRPr sz="1350" baseline="6172" dirty="0">
              <a:latin typeface="Tahoma"/>
              <a:cs typeface="Tahoma"/>
            </a:endParaRPr>
          </a:p>
          <a:p>
            <a:pPr marL="177165">
              <a:lnSpc>
                <a:spcPct val="100000"/>
              </a:lnSpc>
              <a:spcBef>
                <a:spcPts val="15"/>
              </a:spcBef>
            </a:pPr>
            <a:r>
              <a:rPr sz="1350" i="1" baseline="6172" dirty="0">
                <a:latin typeface="Arial"/>
                <a:cs typeface="Arial"/>
              </a:rPr>
              <a:t>F</a:t>
            </a:r>
            <a:r>
              <a:rPr sz="600" i="1" dirty="0">
                <a:latin typeface="Arial"/>
                <a:cs typeface="Arial"/>
              </a:rPr>
              <a:t>p,t</a:t>
            </a:r>
            <a:r>
              <a:rPr sz="600" i="1" spc="-75" dirty="0">
                <a:latin typeface="Arial"/>
                <a:cs typeface="Arial"/>
              </a:rPr>
              <a:t> </a:t>
            </a:r>
            <a:r>
              <a:rPr sz="1350" baseline="6172" dirty="0">
                <a:latin typeface="Tahoma"/>
                <a:cs typeface="Tahoma"/>
              </a:rPr>
              <a:t>:</a:t>
            </a:r>
            <a:r>
              <a:rPr sz="1350" spc="157" baseline="6172" dirty="0">
                <a:latin typeface="Tahoma"/>
                <a:cs typeface="Tahoma"/>
              </a:rPr>
              <a:t> </a:t>
            </a:r>
            <a:r>
              <a:rPr sz="1350" spc="165" baseline="6172" dirty="0">
                <a:latin typeface="Tahoma"/>
                <a:cs typeface="Tahoma"/>
              </a:rPr>
              <a:t>#</a:t>
            </a:r>
            <a:r>
              <a:rPr sz="1350" spc="22" baseline="6172" dirty="0">
                <a:latin typeface="Tahoma"/>
                <a:cs typeface="Tahoma"/>
              </a:rPr>
              <a:t> </a:t>
            </a:r>
            <a:r>
              <a:rPr sz="1350" spc="-30" baseline="6172" dirty="0">
                <a:latin typeface="Tahoma"/>
                <a:cs typeface="Tahoma"/>
              </a:rPr>
              <a:t>new</a:t>
            </a:r>
            <a:r>
              <a:rPr sz="1350" spc="30" baseline="6172" dirty="0">
                <a:latin typeface="Tahoma"/>
                <a:cs typeface="Tahoma"/>
              </a:rPr>
              <a:t> </a:t>
            </a:r>
            <a:r>
              <a:rPr sz="1350" spc="-60" baseline="6172" dirty="0">
                <a:latin typeface="Tahoma"/>
                <a:cs typeface="Tahoma"/>
              </a:rPr>
              <a:t>cases</a:t>
            </a:r>
            <a:r>
              <a:rPr sz="1350" spc="22" baseline="6172" dirty="0">
                <a:latin typeface="Tahoma"/>
                <a:cs typeface="Tahoma"/>
              </a:rPr>
              <a:t> </a:t>
            </a:r>
            <a:r>
              <a:rPr sz="1350" spc="-15" baseline="6172" dirty="0">
                <a:latin typeface="Tahoma"/>
                <a:cs typeface="Tahoma"/>
              </a:rPr>
              <a:t>filed</a:t>
            </a:r>
            <a:endParaRPr sz="1350" baseline="6172" dirty="0">
              <a:latin typeface="Tahoma"/>
              <a:cs typeface="Tahoma"/>
            </a:endParaRPr>
          </a:p>
          <a:p>
            <a:pPr marL="177165">
              <a:lnSpc>
                <a:spcPct val="100000"/>
              </a:lnSpc>
              <a:spcBef>
                <a:spcPts val="20"/>
              </a:spcBef>
            </a:pPr>
            <a:r>
              <a:rPr sz="1350" i="1" baseline="6172" dirty="0">
                <a:latin typeface="Arial"/>
                <a:cs typeface="Arial"/>
              </a:rPr>
              <a:t>E</a:t>
            </a:r>
            <a:r>
              <a:rPr sz="600" i="1" dirty="0">
                <a:latin typeface="Arial"/>
                <a:cs typeface="Arial"/>
              </a:rPr>
              <a:t>p,t</a:t>
            </a:r>
            <a:r>
              <a:rPr sz="600" i="1" spc="-75" dirty="0">
                <a:latin typeface="Arial"/>
                <a:cs typeface="Arial"/>
              </a:rPr>
              <a:t> </a:t>
            </a:r>
            <a:r>
              <a:rPr sz="1350" baseline="6172" dirty="0">
                <a:latin typeface="Tahoma"/>
                <a:cs typeface="Tahoma"/>
              </a:rPr>
              <a:t>:</a:t>
            </a:r>
            <a:r>
              <a:rPr sz="1350" spc="142" baseline="6172" dirty="0">
                <a:latin typeface="Tahoma"/>
                <a:cs typeface="Tahoma"/>
              </a:rPr>
              <a:t> </a:t>
            </a:r>
            <a:r>
              <a:rPr sz="1350" spc="165" baseline="6172" dirty="0">
                <a:latin typeface="Tahoma"/>
                <a:cs typeface="Tahoma"/>
              </a:rPr>
              <a:t>#</a:t>
            </a:r>
            <a:r>
              <a:rPr sz="1350" spc="7" baseline="6172" dirty="0">
                <a:latin typeface="Tahoma"/>
                <a:cs typeface="Tahoma"/>
              </a:rPr>
              <a:t> </a:t>
            </a:r>
            <a:r>
              <a:rPr sz="1350" spc="-60" baseline="6172" dirty="0">
                <a:latin typeface="Tahoma"/>
                <a:cs typeface="Tahoma"/>
              </a:rPr>
              <a:t>cases</a:t>
            </a:r>
            <a:r>
              <a:rPr sz="1350" spc="7" baseline="6172" dirty="0">
                <a:latin typeface="Tahoma"/>
                <a:cs typeface="Tahoma"/>
              </a:rPr>
              <a:t> </a:t>
            </a:r>
            <a:r>
              <a:rPr sz="1350" baseline="6172" dirty="0">
                <a:latin typeface="Tahoma"/>
                <a:cs typeface="Tahoma"/>
              </a:rPr>
              <a:t>that</a:t>
            </a:r>
            <a:r>
              <a:rPr sz="1350" spc="15" baseline="6172" dirty="0">
                <a:latin typeface="Tahoma"/>
                <a:cs typeface="Tahoma"/>
              </a:rPr>
              <a:t> </a:t>
            </a:r>
            <a:r>
              <a:rPr sz="1350" spc="-44" baseline="6172" dirty="0">
                <a:latin typeface="Tahoma"/>
                <a:cs typeface="Tahoma"/>
              </a:rPr>
              <a:t>ended</a:t>
            </a:r>
            <a:r>
              <a:rPr sz="1350" spc="7" baseline="6172" dirty="0">
                <a:latin typeface="Tahoma"/>
                <a:cs typeface="Tahoma"/>
              </a:rPr>
              <a:t> </a:t>
            </a:r>
            <a:r>
              <a:rPr sz="1350" baseline="6172" dirty="0">
                <a:latin typeface="Tahoma"/>
                <a:cs typeface="Tahoma"/>
              </a:rPr>
              <a:t>or</a:t>
            </a:r>
            <a:r>
              <a:rPr sz="1350" spc="7" baseline="6172" dirty="0">
                <a:latin typeface="Tahoma"/>
                <a:cs typeface="Tahoma"/>
              </a:rPr>
              <a:t> </a:t>
            </a:r>
            <a:r>
              <a:rPr sz="1350" spc="-15" baseline="6172" dirty="0" smtClean="0">
                <a:latin typeface="Tahoma"/>
                <a:cs typeface="Tahoma"/>
              </a:rPr>
              <a:t>withdrawn</a:t>
            </a:r>
            <a:endParaRPr sz="1350" baseline="6172" dirty="0">
              <a:latin typeface="Tahoma"/>
              <a:cs typeface="Tahoma"/>
            </a:endParaRPr>
          </a:p>
        </p:txBody>
      </p:sp>
      <p:pic>
        <p:nvPicPr>
          <p:cNvPr id="44" name="object 4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07924" y="2295871"/>
            <a:ext cx="104301" cy="104301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230581" y="2286491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50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66877" y="2245352"/>
            <a:ext cx="40386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Tahoma"/>
                <a:cs typeface="Tahoma"/>
              </a:rPr>
              <a:t>Relationship </a:t>
            </a:r>
            <a:r>
              <a:rPr sz="1000" spc="-30" dirty="0">
                <a:latin typeface="Tahoma"/>
                <a:cs typeface="Tahoma"/>
              </a:rPr>
              <a:t>(overdraft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loans</a:t>
            </a:r>
            <a:r>
              <a:rPr sz="1000" spc="-20" dirty="0">
                <a:latin typeface="Tahoma"/>
                <a:cs typeface="Tahoma"/>
              </a:rPr>
              <a:t> and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term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loans)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Vs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Transaction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lending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(loans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66877" y="2397181"/>
            <a:ext cx="1203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40" dirty="0">
                <a:latin typeface="Tahoma"/>
                <a:cs typeface="Tahoma"/>
              </a:rPr>
              <a:t>backed </a:t>
            </a:r>
            <a:r>
              <a:rPr sz="1000" spc="-20" dirty="0">
                <a:latin typeface="Tahoma"/>
                <a:cs typeface="Tahoma"/>
              </a:rPr>
              <a:t>by</a:t>
            </a:r>
            <a:r>
              <a:rPr sz="1000" spc="-40" dirty="0">
                <a:latin typeface="Tahoma"/>
                <a:cs typeface="Tahoma"/>
              </a:rPr>
              <a:t> receivables)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53" name="object 5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2656754"/>
            <a:ext cx="104301" cy="104301"/>
          </a:xfrm>
          <a:prstGeom prst="rect">
            <a:avLst/>
          </a:prstGeom>
        </p:spPr>
      </p:pic>
      <p:sp>
        <p:nvSpPr>
          <p:cNvPr id="54" name="object 54"/>
          <p:cNvSpPr txBox="1"/>
          <p:nvPr/>
        </p:nvSpPr>
        <p:spPr>
          <a:xfrm>
            <a:off x="230581" y="2647362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50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66877" y="2606222"/>
            <a:ext cx="13862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Tahoma"/>
                <a:cs typeface="Tahoma"/>
              </a:rPr>
              <a:t>Estimates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by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bank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groups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61" name="object 6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2853147"/>
            <a:ext cx="104301" cy="104301"/>
          </a:xfrm>
          <a:prstGeom prst="rect">
            <a:avLst/>
          </a:prstGeom>
        </p:spPr>
      </p:pic>
      <p:sp>
        <p:nvSpPr>
          <p:cNvPr id="62" name="object 62"/>
          <p:cNvSpPr txBox="1"/>
          <p:nvPr/>
        </p:nvSpPr>
        <p:spPr>
          <a:xfrm>
            <a:off x="230581" y="2843754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4</a:t>
            </a:r>
            <a:endParaRPr sz="50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66877" y="2802615"/>
            <a:ext cx="17094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Excluding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concentrated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markets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69" name="object 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3033103"/>
            <a:ext cx="48018" cy="48018"/>
          </a:xfrm>
          <a:prstGeom prst="rect">
            <a:avLst/>
          </a:prstGeom>
        </p:spPr>
      </p:pic>
      <p:sp>
        <p:nvSpPr>
          <p:cNvPr id="70" name="object 70"/>
          <p:cNvSpPr txBox="1"/>
          <p:nvPr/>
        </p:nvSpPr>
        <p:spPr>
          <a:xfrm>
            <a:off x="619925" y="2957088"/>
            <a:ext cx="3183255" cy="3016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spc="-40" dirty="0">
                <a:latin typeface="Tahoma"/>
                <a:cs typeface="Tahoma"/>
              </a:rPr>
              <a:t>keep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only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cmz’s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with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HHI</a:t>
            </a:r>
            <a:r>
              <a:rPr sz="900" i="1" spc="-10" dirty="0">
                <a:latin typeface="Meiryo"/>
                <a:cs typeface="Meiryo"/>
              </a:rPr>
              <a:t>≤</a:t>
            </a:r>
            <a:r>
              <a:rPr sz="900" spc="-10" dirty="0">
                <a:latin typeface="Tahoma"/>
                <a:cs typeface="Tahoma"/>
              </a:rPr>
              <a:t>0.18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(102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cmz’s</a:t>
            </a:r>
            <a:r>
              <a:rPr sz="900" spc="-20" dirty="0">
                <a:latin typeface="Tahoma"/>
                <a:cs typeface="Tahoma"/>
              </a:rPr>
              <a:t> dropped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out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611) </a:t>
            </a:r>
            <a:r>
              <a:rPr sz="900" spc="-40" dirty="0">
                <a:latin typeface="Tahoma"/>
                <a:cs typeface="Tahoma"/>
              </a:rPr>
              <a:t>keep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only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cmz’s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with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HHI</a:t>
            </a:r>
            <a:r>
              <a:rPr sz="900" i="1" spc="-10" dirty="0">
                <a:latin typeface="Meiryo"/>
                <a:cs typeface="Meiryo"/>
              </a:rPr>
              <a:t>≤</a:t>
            </a:r>
            <a:r>
              <a:rPr sz="900" spc="-10" dirty="0">
                <a:latin typeface="Tahoma"/>
                <a:cs typeface="Tahoma"/>
              </a:rPr>
              <a:t>0.15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(146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cmz’s</a:t>
            </a:r>
            <a:r>
              <a:rPr sz="900" spc="-20" dirty="0">
                <a:latin typeface="Tahoma"/>
                <a:cs typeface="Tahoma"/>
              </a:rPr>
              <a:t> dropped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out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611)</a:t>
            </a:r>
            <a:endParaRPr sz="900">
              <a:latin typeface="Tahoma"/>
              <a:cs typeface="Tahoma"/>
            </a:endParaRPr>
          </a:p>
        </p:txBody>
      </p:sp>
      <p:pic>
        <p:nvPicPr>
          <p:cNvPr id="71" name="object 7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1347" y="3172282"/>
            <a:ext cx="48018" cy="48018"/>
          </a:xfrm>
          <a:prstGeom prst="rect">
            <a:avLst/>
          </a:prstGeom>
        </p:spPr>
      </p:pic>
      <p:sp>
        <p:nvSpPr>
          <p:cNvPr id="72" name="object 7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16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" name="CasellaDiTesto 72"/>
              <p:cNvSpPr txBox="1"/>
              <p:nvPr/>
            </p:nvSpPr>
            <p:spPr>
              <a:xfrm>
                <a:off x="346986" y="885251"/>
                <a:ext cx="1311192" cy="3361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acc>
                        </m:e>
                        <m:sub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9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it-IT" sz="9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  <m:sub>
                              <m:r>
                                <a:rPr lang="it-IT" sz="900" b="1" i="1" smtClean="0"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  <m:r>
                                <a:rPr lang="it-IT" sz="900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7"/>
                            </m:rP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it-IT" sz="900" dirty="0"/>
              </a:p>
            </p:txBody>
          </p:sp>
        </mc:Choice>
        <mc:Fallback>
          <p:sp>
            <p:nvSpPr>
              <p:cNvPr id="73" name="CasellaDiTesto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86" y="885251"/>
                <a:ext cx="1311192" cy="336118"/>
              </a:xfrm>
              <a:prstGeom prst="rect">
                <a:avLst/>
              </a:prstGeom>
              <a:blipFill>
                <a:blip r:embed="rId8"/>
                <a:stretch>
                  <a:fillRect t="-154545" r="-17674" b="-21818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Avanti o successivo 73">
            <a:hlinkClick r:id="rId9" action="ppaction://hlinksldjump" highlightClick="1"/>
          </p:cNvPr>
          <p:cNvSpPr/>
          <p:nvPr/>
        </p:nvSpPr>
        <p:spPr>
          <a:xfrm>
            <a:off x="455344" y="2044792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5" name="Avanti o successivo 74">
            <a:hlinkClick r:id="rId10" action="ppaction://hlinksldjump" highlightClick="1"/>
          </p:cNvPr>
          <p:cNvSpPr/>
          <p:nvPr/>
        </p:nvSpPr>
        <p:spPr>
          <a:xfrm>
            <a:off x="1807734" y="2636956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6" name="Avanti o successivo 75">
            <a:hlinkClick r:id="rId11" action="ppaction://hlinksldjump" highlightClick="1"/>
          </p:cNvPr>
          <p:cNvSpPr/>
          <p:nvPr/>
        </p:nvSpPr>
        <p:spPr>
          <a:xfrm>
            <a:off x="1603123" y="2432904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7" name="Avanti o successivo 76">
            <a:hlinkClick r:id="rId12" action="ppaction://hlinksldjump" highlightClick="1"/>
          </p:cNvPr>
          <p:cNvSpPr/>
          <p:nvPr/>
        </p:nvSpPr>
        <p:spPr>
          <a:xfrm>
            <a:off x="2126857" y="2830224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Other</a:t>
            </a:r>
            <a:r>
              <a:rPr spc="-90" dirty="0"/>
              <a:t> </a:t>
            </a:r>
            <a:r>
              <a:rPr spc="-55" dirty="0"/>
              <a:t>robustness </a:t>
            </a:r>
            <a:r>
              <a:rPr spc="-40" dirty="0"/>
              <a:t>checks</a:t>
            </a:r>
            <a:r>
              <a:rPr spc="-70" dirty="0"/>
              <a:t> </a:t>
            </a:r>
            <a:r>
              <a:rPr dirty="0"/>
              <a:t>on</a:t>
            </a:r>
            <a:r>
              <a:rPr spc="-70" dirty="0"/>
              <a:t> </a:t>
            </a:r>
            <a:r>
              <a:rPr i="1" spc="-50" dirty="0">
                <a:latin typeface="Arial"/>
                <a:cs typeface="Arial"/>
              </a:rPr>
              <a:t>σ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665025"/>
            <a:ext cx="104301" cy="10430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30581" y="655646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6</a:t>
            </a:r>
            <a:endParaRPr sz="5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1477" y="614507"/>
            <a:ext cx="405955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Tahoma"/>
                <a:cs typeface="Tahoma"/>
              </a:rPr>
              <a:t>Different</a:t>
            </a:r>
            <a:r>
              <a:rPr sz="1000" spc="11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aggregate</a:t>
            </a:r>
            <a:r>
              <a:rPr sz="1000" spc="1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interest</a:t>
            </a:r>
            <a:r>
              <a:rPr sz="1000" spc="1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rates</a:t>
            </a:r>
            <a:r>
              <a:rPr sz="1000" spc="1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(</a:t>
            </a:r>
            <a:r>
              <a:rPr sz="1000" i="1" spc="-25" dirty="0">
                <a:latin typeface="Arial"/>
                <a:cs typeface="Arial"/>
              </a:rPr>
              <a:t>R</a:t>
            </a:r>
            <a:r>
              <a:rPr sz="1050" i="1" spc="-37" baseline="-11904" dirty="0">
                <a:latin typeface="Arial"/>
                <a:cs typeface="Arial"/>
              </a:rPr>
              <a:t>f</a:t>
            </a:r>
            <a:r>
              <a:rPr sz="1050" i="1" spc="15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97" baseline="-11904" dirty="0">
                <a:latin typeface="Arial"/>
                <a:cs typeface="Arial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,</a:t>
            </a:r>
            <a:r>
              <a:rPr sz="1000" i="1" spc="-40" dirty="0">
                <a:latin typeface="Times New Roman"/>
                <a:cs typeface="Times New Roman"/>
              </a:rPr>
              <a:t> 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s,t</a:t>
            </a:r>
            <a:r>
              <a:rPr sz="1000" i="1" dirty="0">
                <a:latin typeface="Times New Roman"/>
                <a:cs typeface="Times New Roman"/>
              </a:rPr>
              <a:t>,</a:t>
            </a:r>
            <a:r>
              <a:rPr sz="1000" i="1" spc="-35" dirty="0">
                <a:latin typeface="Times New Roman"/>
                <a:cs typeface="Times New Roman"/>
              </a:rPr>
              <a:t> 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r,t</a:t>
            </a:r>
            <a:r>
              <a:rPr sz="1000" i="1" dirty="0">
                <a:latin typeface="Times New Roman"/>
                <a:cs typeface="Times New Roman"/>
              </a:rPr>
              <a:t>,</a:t>
            </a:r>
            <a:r>
              <a:rPr sz="1000" i="1" spc="-35" dirty="0">
                <a:latin typeface="Times New Roman"/>
                <a:cs typeface="Times New Roman"/>
              </a:rPr>
              <a:t> 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r,s,t</a:t>
            </a:r>
            <a:r>
              <a:rPr sz="1000" i="1" dirty="0">
                <a:latin typeface="Times New Roman"/>
                <a:cs typeface="Times New Roman"/>
              </a:rPr>
              <a:t>,</a:t>
            </a:r>
            <a:r>
              <a:rPr sz="1000" i="1" spc="-35" dirty="0">
                <a:latin typeface="Times New Roman"/>
                <a:cs typeface="Times New Roman"/>
              </a:rPr>
              <a:t> 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p,t</a:t>
            </a:r>
            <a:r>
              <a:rPr sz="1000" i="1" dirty="0">
                <a:latin typeface="Times New Roman"/>
                <a:cs typeface="Times New Roman"/>
              </a:rPr>
              <a:t>,</a:t>
            </a:r>
            <a:r>
              <a:rPr sz="1000" i="1" spc="-35" dirty="0">
                <a:latin typeface="Times New Roman"/>
                <a:cs typeface="Times New Roman"/>
              </a:rPr>
              <a:t> 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size,t</a:t>
            </a:r>
            <a:r>
              <a:rPr sz="1000" i="1" dirty="0">
                <a:latin typeface="Times New Roman"/>
                <a:cs typeface="Times New Roman"/>
              </a:rPr>
              <a:t>,</a:t>
            </a:r>
            <a:r>
              <a:rPr sz="1000" i="1" spc="-35" dirty="0">
                <a:latin typeface="Times New Roman"/>
                <a:cs typeface="Times New Roman"/>
              </a:rPr>
              <a:t> </a:t>
            </a:r>
            <a:r>
              <a:rPr sz="1000" i="1" spc="-20" dirty="0">
                <a:latin typeface="Arial"/>
                <a:cs typeface="Arial"/>
              </a:rPr>
              <a:t>R</a:t>
            </a:r>
            <a:r>
              <a:rPr sz="1050" i="1" spc="-30" baseline="-11904" dirty="0">
                <a:latin typeface="Arial"/>
                <a:cs typeface="Arial"/>
              </a:rPr>
              <a:t>score,t</a:t>
            </a:r>
            <a:r>
              <a:rPr sz="1050" i="1" spc="-97" baseline="-11904" dirty="0">
                <a:latin typeface="Arial"/>
                <a:cs typeface="Arial"/>
              </a:rPr>
              <a:t> </a:t>
            </a:r>
            <a:r>
              <a:rPr sz="1000" spc="-50" dirty="0">
                <a:latin typeface="Tahoma"/>
                <a:cs typeface="Tahoma"/>
              </a:rPr>
              <a:t>)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924" y="930735"/>
            <a:ext cx="104301" cy="10430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30581" y="921343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7</a:t>
            </a:r>
            <a:endParaRPr sz="5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1477" y="880204"/>
            <a:ext cx="41141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Tahoma"/>
                <a:cs typeface="Tahoma"/>
              </a:rPr>
              <a:t>Single</a:t>
            </a:r>
            <a:r>
              <a:rPr sz="1000" spc="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rate</a:t>
            </a:r>
            <a:r>
              <a:rPr sz="1000" spc="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specification</a:t>
            </a:r>
            <a:r>
              <a:rPr sz="1000" spc="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f</a:t>
            </a:r>
            <a:r>
              <a:rPr sz="1050" i="1" spc="-52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35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):</a:t>
            </a:r>
            <a:r>
              <a:rPr sz="1000" spc="150" dirty="0">
                <a:latin typeface="Tahoma"/>
                <a:cs typeface="Tahoma"/>
              </a:rPr>
              <a:t> </a:t>
            </a: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log(</a:t>
            </a:r>
            <a:r>
              <a:rPr sz="1000" i="1" spc="-10" dirty="0">
                <a:latin typeface="Arial"/>
                <a:cs typeface="Arial"/>
              </a:rPr>
              <a:t>L</a:t>
            </a:r>
            <a:r>
              <a:rPr sz="1050" i="1" spc="-15" baseline="-11904" dirty="0">
                <a:latin typeface="Arial"/>
                <a:cs typeface="Arial"/>
              </a:rPr>
              <a:t>b,f</a:t>
            </a:r>
            <a:r>
              <a:rPr sz="1050" i="1" spc="-44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35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i="1" spc="165" dirty="0">
                <a:latin typeface="Arial"/>
                <a:cs typeface="Arial"/>
              </a:rPr>
              <a:t>−</a:t>
            </a:r>
            <a:r>
              <a:rPr sz="1000" i="1" spc="165" dirty="0">
                <a:latin typeface="Times New Roman"/>
                <a:cs typeface="Times New Roman"/>
              </a:rPr>
              <a:t>σ</a:t>
            </a:r>
            <a:r>
              <a:rPr sz="1000" spc="165" dirty="0">
                <a:latin typeface="Tahoma"/>
                <a:cs typeface="Tahoma"/>
              </a:rPr>
              <a:t>∆</a:t>
            </a:r>
            <a:r>
              <a:rPr sz="1000" spc="-14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log(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52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35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8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85" dirty="0">
                <a:latin typeface="Tahoma"/>
                <a:cs typeface="Tahoma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δ</a:t>
            </a:r>
            <a:r>
              <a:rPr sz="1050" i="1" baseline="-11904" dirty="0">
                <a:latin typeface="Arial"/>
                <a:cs typeface="Arial"/>
              </a:rPr>
              <a:t>f</a:t>
            </a:r>
            <a:r>
              <a:rPr sz="1050" i="1" spc="-44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02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85" dirty="0">
                <a:latin typeface="Tahoma"/>
                <a:cs typeface="Tahoma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ν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52" baseline="-11904" dirty="0">
                <a:latin typeface="Arial"/>
                <a:cs typeface="Arial"/>
              </a:rPr>
              <a:t> </a:t>
            </a:r>
            <a:r>
              <a:rPr sz="1050" i="1" spc="44" baseline="-11904" dirty="0">
                <a:latin typeface="Arial"/>
                <a:cs typeface="Arial"/>
              </a:rPr>
              <a:t>,t</a:t>
            </a:r>
            <a:endParaRPr sz="1050" baseline="-11904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7924" y="1196431"/>
            <a:ext cx="104301" cy="104301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30581" y="1187052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8</a:t>
            </a:r>
            <a:endParaRPr sz="5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6877" y="1145913"/>
            <a:ext cx="29317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30" dirty="0">
                <a:latin typeface="Tahoma"/>
                <a:cs typeface="Tahoma"/>
              </a:rPr>
              <a:t>Deep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habits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(Ravn,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Schmitt-</a:t>
            </a:r>
            <a:r>
              <a:rPr sz="1000" spc="-35" dirty="0">
                <a:latin typeface="Tahoma"/>
                <a:cs typeface="Tahoma"/>
              </a:rPr>
              <a:t>Gro</a:t>
            </a:r>
            <a:r>
              <a:rPr sz="1000" spc="-70" dirty="0">
                <a:latin typeface="Tahoma"/>
                <a:cs typeface="Tahoma"/>
              </a:rPr>
              <a:t>h</a:t>
            </a:r>
            <a:r>
              <a:rPr sz="1000" spc="-560" dirty="0">
                <a:latin typeface="Tahoma"/>
                <a:cs typeface="Tahoma"/>
              </a:rPr>
              <a:t>´</a:t>
            </a:r>
            <a:r>
              <a:rPr sz="1000" spc="-35" dirty="0">
                <a:latin typeface="Tahoma"/>
                <a:cs typeface="Tahoma"/>
              </a:rPr>
              <a:t>e,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Uribe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  <a:hlinkClick r:id="rId5" action="ppaction://hlinksldjump"/>
              </a:rPr>
              <a:t>(2006)):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43506" y="1391986"/>
            <a:ext cx="161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-37" baseline="7936" dirty="0">
                <a:latin typeface="Arial"/>
                <a:cs typeface="Arial"/>
              </a:rPr>
              <a:t>R</a:t>
            </a:r>
            <a:r>
              <a:rPr sz="500" i="1" spc="-25" dirty="0"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1477" y="1297741"/>
            <a:ext cx="343090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log(</a:t>
            </a:r>
            <a:r>
              <a:rPr sz="1000" i="1" spc="-10" dirty="0">
                <a:latin typeface="Arial"/>
                <a:cs typeface="Arial"/>
              </a:rPr>
              <a:t>L</a:t>
            </a:r>
            <a:r>
              <a:rPr sz="1050" i="1" spc="-15" baseline="-11904" dirty="0">
                <a:latin typeface="Arial"/>
                <a:cs typeface="Arial"/>
              </a:rPr>
              <a:t>b,f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04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i="1" spc="165" dirty="0">
                <a:latin typeface="Arial"/>
                <a:cs typeface="Arial"/>
              </a:rPr>
              <a:t>−</a:t>
            </a:r>
            <a:r>
              <a:rPr sz="1000" i="1" spc="165" dirty="0">
                <a:latin typeface="Times New Roman"/>
                <a:cs typeface="Times New Roman"/>
              </a:rPr>
              <a:t>σ</a:t>
            </a:r>
            <a:r>
              <a:rPr sz="1000" spc="165" dirty="0">
                <a:latin typeface="Tahoma"/>
                <a:cs typeface="Tahoma"/>
              </a:rPr>
              <a:t>∆</a:t>
            </a:r>
            <a:r>
              <a:rPr sz="1000" spc="-114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log(</a:t>
            </a:r>
            <a:r>
              <a:rPr sz="1000" spc="-175" dirty="0">
                <a:latin typeface="Tahoma"/>
                <a:cs typeface="Tahoma"/>
              </a:rPr>
              <a:t> 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750" i="1" u="sng" spc="-7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spc="157" baseline="4444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50" dirty="0">
                <a:latin typeface="Tahoma"/>
                <a:cs typeface="Tahoma"/>
              </a:rPr>
              <a:t>∆</a:t>
            </a:r>
            <a:r>
              <a:rPr sz="1000" i="1" spc="50" dirty="0">
                <a:latin typeface="Arial"/>
                <a:cs typeface="Arial"/>
              </a:rPr>
              <a:t>a</a:t>
            </a:r>
            <a:r>
              <a:rPr sz="1050" i="1" spc="75" baseline="-11904" dirty="0">
                <a:latin typeface="Arial"/>
                <a:cs typeface="Arial"/>
              </a:rPr>
              <a:t>f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77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i="1" spc="100" dirty="0">
                <a:latin typeface="Times New Roman"/>
                <a:cs typeface="Times New Roman"/>
              </a:rPr>
              <a:t>θ</a:t>
            </a:r>
            <a:r>
              <a:rPr sz="1050" i="1" spc="150" baseline="27777" dirty="0">
                <a:latin typeface="Meiryo"/>
                <a:cs typeface="Meiryo"/>
              </a:rPr>
              <a:t>l</a:t>
            </a:r>
            <a:r>
              <a:rPr sz="1000" spc="100" dirty="0">
                <a:latin typeface="Tahoma"/>
                <a:cs typeface="Tahoma"/>
              </a:rPr>
              <a:t>∆</a:t>
            </a:r>
            <a:r>
              <a:rPr sz="1000" spc="-114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log</a:t>
            </a:r>
            <a:r>
              <a:rPr sz="1000" spc="-100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L</a:t>
            </a:r>
            <a:r>
              <a:rPr sz="1050" i="1" baseline="-11904" dirty="0">
                <a:latin typeface="Arial"/>
                <a:cs typeface="Arial"/>
              </a:rPr>
              <a:t>b,t</a:t>
            </a:r>
            <a:r>
              <a:rPr sz="1050" i="1" baseline="-11904" dirty="0">
                <a:latin typeface="Meiryo"/>
                <a:cs typeface="Meiryo"/>
              </a:rPr>
              <a:t>−</a:t>
            </a:r>
            <a:r>
              <a:rPr sz="1050" baseline="-11904" dirty="0">
                <a:latin typeface="Tahoma"/>
                <a:cs typeface="Tahoma"/>
              </a:rPr>
              <a:t>1</a:t>
            </a:r>
            <a:r>
              <a:rPr sz="1050" spc="157" baseline="-11904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u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050" i="1" spc="44" baseline="-11904" dirty="0">
                <a:latin typeface="Arial"/>
                <a:cs typeface="Arial"/>
              </a:rPr>
              <a:t>,t</a:t>
            </a:r>
            <a:endParaRPr sz="1050" baseline="-11904">
              <a:latin typeface="Arial"/>
              <a:cs typeface="Arial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24" y="1613969"/>
            <a:ext cx="104301" cy="10430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30581" y="1604590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9</a:t>
            </a:r>
            <a:endParaRPr sz="5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6877" y="1563438"/>
            <a:ext cx="25952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Using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OLS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bank-</a:t>
            </a:r>
            <a:r>
              <a:rPr sz="1000" spc="-20" dirty="0">
                <a:latin typeface="Tahoma"/>
                <a:cs typeface="Tahoma"/>
              </a:rPr>
              <a:t>time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 </a:t>
            </a:r>
            <a:r>
              <a:rPr sz="1000" spc="-35" dirty="0">
                <a:latin typeface="Tahoma"/>
                <a:cs typeface="Tahoma"/>
              </a:rPr>
              <a:t>firm-</a:t>
            </a:r>
            <a:r>
              <a:rPr sz="1000" spc="-10" dirty="0">
                <a:latin typeface="Tahoma"/>
                <a:cs typeface="Tahoma"/>
              </a:rPr>
              <a:t>time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fixed</a:t>
            </a:r>
            <a:r>
              <a:rPr sz="1000" spc="-20" dirty="0">
                <a:latin typeface="Tahoma"/>
                <a:cs typeface="Tahoma"/>
              </a:rPr>
              <a:t> effects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924" y="1879679"/>
            <a:ext cx="104301" cy="104301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213779" y="1829148"/>
            <a:ext cx="11068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50" baseline="16666" dirty="0">
                <a:solidFill>
                  <a:srgbClr val="FFFFFF"/>
                </a:solidFill>
                <a:latin typeface="Tahoma"/>
                <a:cs typeface="Tahoma"/>
              </a:rPr>
              <a:t>10</a:t>
            </a:r>
            <a:r>
              <a:rPr sz="750" spc="682" baseline="1666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Adding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collateral: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1477" y="1980976"/>
            <a:ext cx="3215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3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log(</a:t>
            </a:r>
            <a:r>
              <a:rPr sz="1000" i="1" spc="-10" dirty="0">
                <a:latin typeface="Arial"/>
                <a:cs typeface="Arial"/>
              </a:rPr>
              <a:t>L</a:t>
            </a:r>
            <a:r>
              <a:rPr sz="1050" i="1" spc="-15" baseline="-11904" dirty="0">
                <a:latin typeface="Arial"/>
                <a:cs typeface="Arial"/>
              </a:rPr>
              <a:t>b,f</a:t>
            </a:r>
            <a:r>
              <a:rPr sz="1050" i="1" spc="-22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20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= </a:t>
            </a:r>
            <a:r>
              <a:rPr sz="1000" i="1" spc="165" dirty="0">
                <a:latin typeface="Arial"/>
                <a:cs typeface="Arial"/>
              </a:rPr>
              <a:t>−</a:t>
            </a:r>
            <a:r>
              <a:rPr sz="1000" i="1" spc="165" dirty="0">
                <a:latin typeface="Times New Roman"/>
                <a:cs typeface="Times New Roman"/>
              </a:rPr>
              <a:t>σ</a:t>
            </a:r>
            <a:r>
              <a:rPr sz="1000" spc="165" dirty="0">
                <a:latin typeface="Tahoma"/>
                <a:cs typeface="Tahoma"/>
              </a:rPr>
              <a:t>∆</a:t>
            </a:r>
            <a:r>
              <a:rPr sz="1000" spc="-13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log(</a:t>
            </a:r>
            <a:r>
              <a:rPr sz="1000" spc="-175" dirty="0">
                <a:latin typeface="Tahoma"/>
                <a:cs typeface="Tahoma"/>
              </a:rPr>
              <a:t> 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750" i="1" u="sng" spc="-22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spc="142" baseline="4444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A</a:t>
            </a:r>
            <a:r>
              <a:rPr sz="1050" i="1" baseline="-11904" dirty="0">
                <a:latin typeface="Arial"/>
                <a:cs typeface="Arial"/>
              </a:rPr>
              <a:t>f</a:t>
            </a:r>
            <a:r>
              <a:rPr sz="1050" i="1" spc="-22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47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2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log</a:t>
            </a:r>
            <a:r>
              <a:rPr sz="1000" spc="-110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C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22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47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u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22" baseline="-11904" dirty="0">
                <a:latin typeface="Arial"/>
                <a:cs typeface="Arial"/>
              </a:rPr>
              <a:t> </a:t>
            </a:r>
            <a:r>
              <a:rPr sz="1050" i="1" spc="44" baseline="-11904" dirty="0">
                <a:latin typeface="Arial"/>
                <a:cs typeface="Arial"/>
              </a:rPr>
              <a:t>,t</a:t>
            </a:r>
            <a:endParaRPr sz="1050" baseline="-11904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1477" y="2075220"/>
            <a:ext cx="1918335" cy="234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384810" algn="r">
              <a:lnSpc>
                <a:spcPts val="645"/>
              </a:lnSpc>
              <a:spcBef>
                <a:spcPts val="95"/>
              </a:spcBef>
            </a:pPr>
            <a:r>
              <a:rPr sz="1050" i="1" spc="-37" baseline="7936" dirty="0">
                <a:latin typeface="Arial"/>
                <a:cs typeface="Arial"/>
              </a:rPr>
              <a:t>R</a:t>
            </a:r>
            <a:r>
              <a:rPr sz="500" i="1" spc="-25" dirty="0"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  <a:p>
            <a:pPr marL="38100">
              <a:lnSpc>
                <a:spcPts val="1005"/>
              </a:lnSpc>
            </a:pPr>
            <a:r>
              <a:rPr sz="1000" spc="-60" dirty="0">
                <a:latin typeface="Tahoma"/>
                <a:cs typeface="Tahoma"/>
              </a:rPr>
              <a:t>where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C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67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42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amount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 </a:t>
            </a:r>
            <a:r>
              <a:rPr sz="1000" spc="-10" dirty="0">
                <a:latin typeface="Tahoma"/>
                <a:cs typeface="Tahoma"/>
              </a:rPr>
              <a:t>collateral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7924" y="2449045"/>
            <a:ext cx="104301" cy="104301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188379" y="2398514"/>
            <a:ext cx="3966210" cy="5492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1135" marR="30480" indent="-153670">
              <a:lnSpc>
                <a:spcPct val="100000"/>
              </a:lnSpc>
              <a:spcBef>
                <a:spcPts val="95"/>
              </a:spcBef>
            </a:pPr>
            <a:r>
              <a:rPr sz="750" baseline="16666" dirty="0">
                <a:solidFill>
                  <a:srgbClr val="FFFFFF"/>
                </a:solidFill>
                <a:latin typeface="Tahoma"/>
                <a:cs typeface="Tahoma"/>
              </a:rPr>
              <a:t>11</a:t>
            </a:r>
            <a:r>
              <a:rPr sz="750" spc="637" baseline="1666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Alternative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specification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0" dirty="0">
                <a:latin typeface="Tahoma"/>
                <a:cs typeface="Tahoma"/>
              </a:rPr>
              <a:t> the</a:t>
            </a:r>
            <a:r>
              <a:rPr sz="1000" spc="-30" dirty="0">
                <a:latin typeface="Tahoma"/>
                <a:cs typeface="Tahoma"/>
              </a:rPr>
              <a:t> growth</a:t>
            </a:r>
            <a:r>
              <a:rPr sz="1000" spc="-20" dirty="0">
                <a:latin typeface="Tahoma"/>
                <a:cs typeface="Tahoma"/>
              </a:rPr>
              <a:t> rate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lending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(S.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J.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Davis</a:t>
            </a:r>
            <a:r>
              <a:rPr sz="1000" spc="-25" dirty="0">
                <a:latin typeface="Tahoma"/>
                <a:cs typeface="Tahoma"/>
              </a:rPr>
              <a:t> and </a:t>
            </a:r>
            <a:r>
              <a:rPr sz="1000" spc="-30" dirty="0">
                <a:latin typeface="Tahoma"/>
                <a:cs typeface="Tahoma"/>
              </a:rPr>
              <a:t>Haltiwanger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  <a:hlinkClick r:id="rId5" action="ppaction://hlinksldjump"/>
              </a:rPr>
              <a:t>(1992)):</a:t>
            </a:r>
            <a:endParaRPr sz="1000">
              <a:latin typeface="Tahoma"/>
              <a:cs typeface="Tahoma"/>
            </a:endParaRPr>
          </a:p>
          <a:p>
            <a:pPr marL="191135">
              <a:lnSpc>
                <a:spcPts val="910"/>
              </a:lnSpc>
            </a:pPr>
            <a:r>
              <a:rPr sz="1500" spc="75" baseline="-22222" dirty="0">
                <a:latin typeface="Tahoma"/>
                <a:cs typeface="Tahoma"/>
              </a:rPr>
              <a:t>∆</a:t>
            </a:r>
            <a:r>
              <a:rPr sz="1500" i="1" spc="75" baseline="-22222" dirty="0">
                <a:latin typeface="Arial"/>
                <a:cs typeface="Arial"/>
              </a:rPr>
              <a:t>L</a:t>
            </a:r>
            <a:r>
              <a:rPr sz="1050" i="1" spc="75" baseline="-43650" dirty="0">
                <a:latin typeface="Arial"/>
                <a:cs typeface="Arial"/>
              </a:rPr>
              <a:t>b,f</a:t>
            </a:r>
            <a:r>
              <a:rPr sz="1050" i="1" spc="-44" baseline="-43650" dirty="0">
                <a:latin typeface="Arial"/>
                <a:cs typeface="Arial"/>
              </a:rPr>
              <a:t> </a:t>
            </a:r>
            <a:r>
              <a:rPr sz="1050" i="1" spc="82" baseline="-43650" dirty="0">
                <a:latin typeface="Arial"/>
                <a:cs typeface="Arial"/>
              </a:rPr>
              <a:t>,t</a:t>
            </a:r>
            <a:r>
              <a:rPr sz="1050" i="1" spc="315" baseline="-43650" dirty="0">
                <a:latin typeface="Arial"/>
                <a:cs typeface="Arial"/>
              </a:rPr>
              <a:t> </a:t>
            </a:r>
            <a:r>
              <a:rPr sz="1500" baseline="-22222" dirty="0">
                <a:latin typeface="Tahoma"/>
                <a:cs typeface="Tahoma"/>
              </a:rPr>
              <a:t>=</a:t>
            </a:r>
            <a:r>
              <a:rPr sz="1500" spc="172" baseline="-22222" dirty="0">
                <a:latin typeface="Tahoma"/>
                <a:cs typeface="Tahoma"/>
              </a:rPr>
              <a:t> </a:t>
            </a:r>
            <a:r>
              <a:rPr sz="1050" u="sng" spc="345" baseline="793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1050" i="1" u="sng" baseline="7936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500" i="1" u="sng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1050" i="1" u="sng" spc="67" baseline="7936" dirty="0">
                <a:uFill>
                  <a:solidFill>
                    <a:srgbClr val="000000"/>
                  </a:solidFill>
                </a:uFill>
                <a:latin typeface="Meiryo"/>
                <a:cs typeface="Meiryo"/>
              </a:rPr>
              <a:t>−</a:t>
            </a:r>
            <a:r>
              <a:rPr sz="1050" i="1" u="sng" spc="67" baseline="7936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500" i="1" u="sng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500" i="1" u="sng" spc="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500" i="1" u="sng" spc="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500" i="1" u="sng" spc="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−</a:t>
            </a:r>
            <a:r>
              <a:rPr sz="500" u="sng" spc="7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1</a:t>
            </a:r>
            <a:r>
              <a:rPr sz="500" u="sng" spc="50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endParaRPr sz="500">
              <a:latin typeface="Tahoma"/>
              <a:cs typeface="Tahoma"/>
            </a:endParaRPr>
          </a:p>
          <a:p>
            <a:pPr marL="755015">
              <a:lnSpc>
                <a:spcPts val="819"/>
              </a:lnSpc>
            </a:pPr>
            <a:r>
              <a:rPr sz="1050" baseline="7936" dirty="0">
                <a:latin typeface="Tahoma"/>
                <a:cs typeface="Tahoma"/>
              </a:rPr>
              <a:t>0</a:t>
            </a:r>
            <a:r>
              <a:rPr sz="1050" i="1" baseline="7936" dirty="0">
                <a:latin typeface="Arial"/>
                <a:cs typeface="Arial"/>
              </a:rPr>
              <a:t>.</a:t>
            </a:r>
            <a:r>
              <a:rPr sz="1050" baseline="7936" dirty="0">
                <a:latin typeface="Tahoma"/>
                <a:cs typeface="Tahoma"/>
              </a:rPr>
              <a:t>5(</a:t>
            </a:r>
            <a:r>
              <a:rPr sz="1050" i="1" baseline="7936" dirty="0">
                <a:latin typeface="Arial"/>
                <a:cs typeface="Arial"/>
              </a:rPr>
              <a:t>L</a:t>
            </a:r>
            <a:r>
              <a:rPr sz="500" i="1" dirty="0">
                <a:latin typeface="Arial"/>
                <a:cs typeface="Arial"/>
              </a:rPr>
              <a:t>b</a:t>
            </a:r>
            <a:r>
              <a:rPr sz="500" i="1" dirty="0">
                <a:latin typeface="Trebuchet MS"/>
                <a:cs typeface="Trebuchet MS"/>
              </a:rPr>
              <a:t>,</a:t>
            </a:r>
            <a:r>
              <a:rPr sz="500" i="1" dirty="0">
                <a:latin typeface="Arial"/>
                <a:cs typeface="Arial"/>
              </a:rPr>
              <a:t>f</a:t>
            </a:r>
            <a:r>
              <a:rPr sz="500" i="1" spc="90" dirty="0">
                <a:latin typeface="Arial"/>
                <a:cs typeface="Arial"/>
              </a:rPr>
              <a:t> </a:t>
            </a:r>
            <a:r>
              <a:rPr sz="500" i="1" dirty="0">
                <a:latin typeface="Trebuchet MS"/>
                <a:cs typeface="Trebuchet MS"/>
              </a:rPr>
              <a:t>,</a:t>
            </a:r>
            <a:r>
              <a:rPr sz="500" i="1" dirty="0">
                <a:latin typeface="Arial"/>
                <a:cs typeface="Arial"/>
              </a:rPr>
              <a:t>t</a:t>
            </a:r>
            <a:r>
              <a:rPr sz="500" i="1" spc="35" dirty="0">
                <a:latin typeface="Arial"/>
                <a:cs typeface="Arial"/>
              </a:rPr>
              <a:t> </a:t>
            </a:r>
            <a:r>
              <a:rPr sz="1050" baseline="7936" dirty="0">
                <a:latin typeface="Tahoma"/>
                <a:cs typeface="Tahoma"/>
              </a:rPr>
              <a:t>+</a:t>
            </a:r>
            <a:r>
              <a:rPr sz="1050" i="1" baseline="7936" dirty="0">
                <a:latin typeface="Arial"/>
                <a:cs typeface="Arial"/>
              </a:rPr>
              <a:t>L</a:t>
            </a:r>
            <a:r>
              <a:rPr sz="500" i="1" dirty="0">
                <a:latin typeface="Arial"/>
                <a:cs typeface="Arial"/>
              </a:rPr>
              <a:t>b</a:t>
            </a:r>
            <a:r>
              <a:rPr sz="500" i="1" dirty="0">
                <a:latin typeface="Trebuchet MS"/>
                <a:cs typeface="Trebuchet MS"/>
              </a:rPr>
              <a:t>,</a:t>
            </a:r>
            <a:r>
              <a:rPr sz="500" i="1" dirty="0">
                <a:latin typeface="Arial"/>
                <a:cs typeface="Arial"/>
              </a:rPr>
              <a:t>f</a:t>
            </a:r>
            <a:r>
              <a:rPr sz="500" i="1" spc="90" dirty="0">
                <a:latin typeface="Arial"/>
                <a:cs typeface="Arial"/>
              </a:rPr>
              <a:t> </a:t>
            </a:r>
            <a:r>
              <a:rPr sz="500" i="1" spc="95" dirty="0">
                <a:latin typeface="Trebuchet MS"/>
                <a:cs typeface="Trebuchet MS"/>
              </a:rPr>
              <a:t>,</a:t>
            </a:r>
            <a:r>
              <a:rPr sz="500" i="1" spc="95" dirty="0">
                <a:latin typeface="Arial"/>
                <a:cs typeface="Arial"/>
              </a:rPr>
              <a:t>t</a:t>
            </a:r>
            <a:r>
              <a:rPr sz="500" i="1" spc="95" dirty="0">
                <a:latin typeface="Trebuchet MS"/>
                <a:cs typeface="Trebuchet MS"/>
              </a:rPr>
              <a:t>−</a:t>
            </a:r>
            <a:r>
              <a:rPr sz="500" spc="95" dirty="0">
                <a:latin typeface="Tahoma"/>
                <a:cs typeface="Tahoma"/>
              </a:rPr>
              <a:t>1</a:t>
            </a:r>
            <a:r>
              <a:rPr sz="500" spc="-60" dirty="0">
                <a:latin typeface="Tahoma"/>
                <a:cs typeface="Tahoma"/>
              </a:rPr>
              <a:t> </a:t>
            </a:r>
            <a:r>
              <a:rPr sz="1050" spc="-75" baseline="7936" dirty="0">
                <a:latin typeface="Tahoma"/>
                <a:cs typeface="Tahoma"/>
              </a:rPr>
              <a:t>)</a:t>
            </a:r>
            <a:endParaRPr sz="1050" baseline="7936">
              <a:latin typeface="Tahoma"/>
              <a:cs typeface="Tahoma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17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Elasticity</a:t>
            </a:r>
            <a:r>
              <a:rPr spc="-50" dirty="0"/>
              <a:t> </a:t>
            </a:r>
            <a:r>
              <a:rPr dirty="0"/>
              <a:t>of</a:t>
            </a:r>
            <a:r>
              <a:rPr spc="-50" dirty="0"/>
              <a:t> </a:t>
            </a:r>
            <a:r>
              <a:rPr spc="-25" dirty="0"/>
              <a:t>substitution</a:t>
            </a:r>
            <a:r>
              <a:rPr spc="-50" dirty="0"/>
              <a:t> </a:t>
            </a:r>
            <a:r>
              <a:rPr spc="-20" dirty="0"/>
              <a:t>by</a:t>
            </a:r>
            <a:r>
              <a:rPr spc="-50" dirty="0"/>
              <a:t> </a:t>
            </a:r>
            <a:r>
              <a:rPr spc="-10" dirty="0"/>
              <a:t>firm/bank</a:t>
            </a:r>
            <a:r>
              <a:rPr spc="-50" dirty="0"/>
              <a:t> </a:t>
            </a:r>
            <a:r>
              <a:rPr spc="-30" dirty="0"/>
              <a:t>characteristics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936929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188910"/>
            <a:ext cx="48018" cy="480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543189"/>
            <a:ext cx="48018" cy="4801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897456"/>
            <a:ext cx="48018" cy="4801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66877" y="581487"/>
            <a:ext cx="3997325" cy="140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576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latin typeface="Arial"/>
                <a:cs typeface="Arial"/>
              </a:rPr>
              <a:t>Estimate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dirty="0">
                <a:latin typeface="Arial"/>
                <a:cs typeface="Arial"/>
              </a:rPr>
              <a:t>the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spc="-25" dirty="0">
                <a:latin typeface="Arial"/>
                <a:cs typeface="Arial"/>
              </a:rPr>
              <a:t>elasticity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dirty="0">
                <a:latin typeface="Arial"/>
                <a:cs typeface="Arial"/>
              </a:rPr>
              <a:t>of</a:t>
            </a:r>
            <a:r>
              <a:rPr sz="1000" b="1" spc="30" dirty="0">
                <a:latin typeface="Arial"/>
                <a:cs typeface="Arial"/>
              </a:rPr>
              <a:t> </a:t>
            </a:r>
            <a:r>
              <a:rPr sz="1000" b="1" spc="-30" dirty="0">
                <a:latin typeface="Arial"/>
                <a:cs typeface="Arial"/>
              </a:rPr>
              <a:t>substitution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dirty="0">
                <a:latin typeface="Arial"/>
                <a:cs typeface="Arial"/>
              </a:rPr>
              <a:t>with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spc="-35" dirty="0">
                <a:latin typeface="Arial"/>
                <a:cs typeface="Arial"/>
              </a:rPr>
              <a:t>respect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spc="-25" dirty="0">
                <a:latin typeface="Arial"/>
                <a:cs typeface="Arial"/>
              </a:rPr>
              <a:t>to: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latin typeface="Tahoma"/>
                <a:cs typeface="Tahoma"/>
              </a:rPr>
              <a:t>Firm</a:t>
            </a:r>
            <a:r>
              <a:rPr sz="1000" spc="-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characteristics</a:t>
            </a:r>
            <a:endParaRPr sz="1000">
              <a:latin typeface="Tahoma"/>
              <a:cs typeface="Tahoma"/>
            </a:endParaRPr>
          </a:p>
          <a:p>
            <a:pPr marL="265430" marR="124460">
              <a:lnSpc>
                <a:spcPct val="101499"/>
              </a:lnSpc>
              <a:spcBef>
                <a:spcPts val="775"/>
              </a:spcBef>
            </a:pPr>
            <a:r>
              <a:rPr sz="900" dirty="0">
                <a:latin typeface="Tahoma"/>
                <a:cs typeface="Tahoma"/>
              </a:rPr>
              <a:t>firm </a:t>
            </a:r>
            <a:r>
              <a:rPr sz="900" spc="-10" dirty="0">
                <a:latin typeface="Tahoma"/>
                <a:cs typeface="Tahoma"/>
              </a:rPr>
              <a:t>size</a:t>
            </a:r>
            <a:r>
              <a:rPr sz="900" dirty="0">
                <a:latin typeface="Tahoma"/>
                <a:cs typeface="Tahoma"/>
              </a:rPr>
              <a:t> </a:t>
            </a:r>
            <a:r>
              <a:rPr sz="900" i="1" dirty="0">
                <a:latin typeface="Meiryo"/>
                <a:cs typeface="Meiryo"/>
              </a:rPr>
              <a:t>⇒</a:t>
            </a:r>
            <a:r>
              <a:rPr sz="900" i="1" spc="-20" dirty="0">
                <a:latin typeface="Meiryo"/>
                <a:cs typeface="Meiryo"/>
              </a:rPr>
              <a:t> </a:t>
            </a:r>
            <a:r>
              <a:rPr sz="900" spc="-20" dirty="0">
                <a:latin typeface="Tahoma"/>
                <a:cs typeface="Tahoma"/>
              </a:rPr>
              <a:t>increasing</a:t>
            </a:r>
            <a:r>
              <a:rPr sz="900" spc="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almost</a:t>
            </a:r>
            <a:r>
              <a:rPr sz="90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monotonically</a:t>
            </a:r>
            <a:r>
              <a:rPr sz="900" spc="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(SME’s</a:t>
            </a:r>
            <a:r>
              <a:rPr sz="900" spc="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typically</a:t>
            </a:r>
            <a:r>
              <a:rPr sz="900" spc="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face</a:t>
            </a:r>
            <a:r>
              <a:rPr sz="900" spc="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tighter </a:t>
            </a:r>
            <a:r>
              <a:rPr sz="900" dirty="0">
                <a:latin typeface="Tahoma"/>
                <a:cs typeface="Tahoma"/>
              </a:rPr>
              <a:t>credit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constraints:</a:t>
            </a:r>
            <a:r>
              <a:rPr sz="900" spc="6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Beck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and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Demirguc-</a:t>
            </a:r>
            <a:r>
              <a:rPr sz="900" dirty="0">
                <a:latin typeface="Tahoma"/>
                <a:cs typeface="Tahoma"/>
              </a:rPr>
              <a:t>Kunt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  <a:hlinkClick r:id="rId4" action="ppaction://hlinksldjump"/>
              </a:rPr>
              <a:t>(2006))</a:t>
            </a:r>
            <a:endParaRPr sz="900">
              <a:latin typeface="Tahoma"/>
              <a:cs typeface="Tahoma"/>
            </a:endParaRPr>
          </a:p>
          <a:p>
            <a:pPr marL="265430" marR="5080">
              <a:lnSpc>
                <a:spcPct val="101499"/>
              </a:lnSpc>
              <a:spcBef>
                <a:spcPts val="600"/>
              </a:spcBef>
            </a:pPr>
            <a:r>
              <a:rPr sz="900" dirty="0">
                <a:latin typeface="Tahoma"/>
                <a:cs typeface="Tahoma"/>
              </a:rPr>
              <a:t>firm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age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i="1" dirty="0">
                <a:latin typeface="Meiryo"/>
                <a:cs typeface="Meiryo"/>
              </a:rPr>
              <a:t>⇒</a:t>
            </a:r>
            <a:r>
              <a:rPr sz="900" i="1" spc="-35" dirty="0">
                <a:latin typeface="Meiryo"/>
                <a:cs typeface="Meiryo"/>
              </a:rPr>
              <a:t> </a:t>
            </a:r>
            <a:r>
              <a:rPr sz="900" spc="-20" dirty="0">
                <a:latin typeface="Tahoma"/>
                <a:cs typeface="Tahoma"/>
              </a:rPr>
              <a:t>increasing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almost monotonically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(younger</a:t>
            </a:r>
            <a:r>
              <a:rPr sz="900" spc="-10" dirty="0">
                <a:latin typeface="Tahoma"/>
                <a:cs typeface="Tahoma"/>
              </a:rPr>
              <a:t> firms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face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tight</a:t>
            </a:r>
            <a:r>
              <a:rPr sz="900" spc="-10" dirty="0">
                <a:latin typeface="Tahoma"/>
                <a:cs typeface="Tahoma"/>
              </a:rPr>
              <a:t> credit constraints:</a:t>
            </a:r>
            <a:r>
              <a:rPr sz="900" spc="5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Berger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et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al.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  <a:hlinkClick r:id="rId4" action="ppaction://hlinksldjump"/>
              </a:rPr>
              <a:t>(2005))</a:t>
            </a:r>
            <a:endParaRPr sz="90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Tahoma"/>
                <a:cs typeface="Tahoma"/>
              </a:rPr>
              <a:t>firm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rating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i="1" dirty="0">
                <a:latin typeface="Meiryo"/>
                <a:cs typeface="Meiryo"/>
              </a:rPr>
              <a:t>⇒</a:t>
            </a:r>
            <a:r>
              <a:rPr sz="900" i="1" spc="-30" dirty="0">
                <a:latin typeface="Meiryo"/>
                <a:cs typeface="Meiryo"/>
              </a:rPr>
              <a:t> </a:t>
            </a:r>
            <a:r>
              <a:rPr sz="900" dirty="0">
                <a:latin typeface="Tahoma"/>
                <a:cs typeface="Tahoma"/>
              </a:rPr>
              <a:t>not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monotone</a:t>
            </a:r>
            <a:endParaRPr sz="900"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6705" y="2404630"/>
            <a:ext cx="59601" cy="5960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2656611"/>
            <a:ext cx="48018" cy="4801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2871711"/>
            <a:ext cx="48018" cy="48018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366877" y="2327534"/>
            <a:ext cx="2416810" cy="6305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ahoma"/>
                <a:cs typeface="Tahoma"/>
              </a:rPr>
              <a:t>Other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characteristics</a:t>
            </a:r>
            <a:endParaRPr sz="1000">
              <a:latin typeface="Tahoma"/>
              <a:cs typeface="Tahoma"/>
            </a:endParaRPr>
          </a:p>
          <a:p>
            <a:pPr marL="265430" marR="5080">
              <a:lnSpc>
                <a:spcPct val="156800"/>
              </a:lnSpc>
              <a:spcBef>
                <a:spcPts val="180"/>
              </a:spcBef>
            </a:pPr>
            <a:r>
              <a:rPr sz="900" spc="-10" dirty="0">
                <a:latin typeface="Tahoma"/>
                <a:cs typeface="Tahoma"/>
              </a:rPr>
              <a:t>bank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size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i="1" dirty="0">
                <a:latin typeface="Meiryo"/>
                <a:cs typeface="Meiryo"/>
              </a:rPr>
              <a:t>⇒</a:t>
            </a:r>
            <a:r>
              <a:rPr sz="900" i="1" spc="-55" dirty="0">
                <a:latin typeface="Meiryo"/>
                <a:cs typeface="Meiryo"/>
              </a:rPr>
              <a:t> </a:t>
            </a:r>
            <a:r>
              <a:rPr sz="900" spc="-20" dirty="0">
                <a:latin typeface="Tahoma"/>
                <a:cs typeface="Tahoma"/>
              </a:rPr>
              <a:t>increasing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and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then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decreasing </a:t>
            </a:r>
            <a:r>
              <a:rPr sz="900" spc="-10" dirty="0">
                <a:latin typeface="Tahoma"/>
                <a:cs typeface="Tahoma"/>
              </a:rPr>
              <a:t>length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relationships</a:t>
            </a:r>
            <a:r>
              <a:rPr sz="900" dirty="0">
                <a:latin typeface="Tahoma"/>
                <a:cs typeface="Tahoma"/>
              </a:rPr>
              <a:t> </a:t>
            </a:r>
            <a:r>
              <a:rPr sz="900" i="1" dirty="0">
                <a:latin typeface="Meiryo"/>
                <a:cs typeface="Meiryo"/>
              </a:rPr>
              <a:t>⇒</a:t>
            </a:r>
            <a:r>
              <a:rPr sz="900" i="1" spc="-30" dirty="0">
                <a:latin typeface="Meiryo"/>
                <a:cs typeface="Meiryo"/>
              </a:rPr>
              <a:t> </a:t>
            </a:r>
            <a:r>
              <a:rPr sz="900" dirty="0">
                <a:latin typeface="Tahoma"/>
                <a:cs typeface="Tahoma"/>
              </a:rPr>
              <a:t>no </a:t>
            </a:r>
            <a:r>
              <a:rPr sz="900" spc="-20" dirty="0">
                <a:latin typeface="Tahoma"/>
                <a:cs typeface="Tahoma"/>
              </a:rPr>
              <a:t>clear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trend</a:t>
            </a:r>
            <a:endParaRPr sz="900">
              <a:latin typeface="Tahoma"/>
              <a:cs typeface="Tahoma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18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23" name="Avanti o successivo 22">
            <a:hlinkClick r:id="rId6" action="ppaction://hlinksldjump" highlightClick="1"/>
          </p:cNvPr>
          <p:cNvSpPr/>
          <p:nvPr/>
        </p:nvSpPr>
        <p:spPr>
          <a:xfrm>
            <a:off x="331934" y="2025087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Avanti o successivo 23">
            <a:hlinkClick r:id="rId7" action="ppaction://hlinksldjump" highlightClick="1"/>
          </p:cNvPr>
          <p:cNvSpPr/>
          <p:nvPr/>
        </p:nvSpPr>
        <p:spPr>
          <a:xfrm>
            <a:off x="311789" y="3009412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608195" cy="555625"/>
          </a:xfrm>
          <a:custGeom>
            <a:avLst/>
            <a:gdLst/>
            <a:ahLst/>
            <a:cxnLst/>
            <a:rect l="l" t="t" r="r" b="b"/>
            <a:pathLst>
              <a:path w="4608195" h="555625">
                <a:moveTo>
                  <a:pt x="4608004" y="0"/>
                </a:moveTo>
                <a:lnTo>
                  <a:pt x="0" y="0"/>
                </a:lnTo>
                <a:lnTo>
                  <a:pt x="0" y="555091"/>
                </a:lnTo>
                <a:lnTo>
                  <a:pt x="4608004" y="555091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4251325" cy="47180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95" dirty="0"/>
              <a:t>Is</a:t>
            </a:r>
            <a:r>
              <a:rPr spc="-15" dirty="0"/>
              <a:t> </a:t>
            </a:r>
            <a:r>
              <a:rPr dirty="0"/>
              <a:t>the</a:t>
            </a:r>
            <a:r>
              <a:rPr spc="-110" dirty="0"/>
              <a:t> </a:t>
            </a:r>
            <a:r>
              <a:rPr spc="-20" dirty="0"/>
              <a:t>elasticity</a:t>
            </a:r>
            <a:r>
              <a:rPr spc="-65" dirty="0"/>
              <a:t> </a:t>
            </a:r>
            <a:r>
              <a:rPr dirty="0"/>
              <a:t>of</a:t>
            </a:r>
            <a:r>
              <a:rPr spc="-60" dirty="0"/>
              <a:t> </a:t>
            </a:r>
            <a:r>
              <a:rPr spc="-25" dirty="0"/>
              <a:t>substitution</a:t>
            </a:r>
            <a:r>
              <a:rPr spc="-65" dirty="0"/>
              <a:t> </a:t>
            </a:r>
            <a:r>
              <a:rPr spc="-40" dirty="0"/>
              <a:t>relevant</a:t>
            </a:r>
            <a:r>
              <a:rPr spc="-60" dirty="0"/>
              <a:t> </a:t>
            </a:r>
            <a:r>
              <a:rPr spc="-10" dirty="0"/>
              <a:t>for</a:t>
            </a:r>
            <a:r>
              <a:rPr spc="-65" dirty="0"/>
              <a:t> </a:t>
            </a:r>
            <a:r>
              <a:rPr spc="-25" dirty="0"/>
              <a:t>real</a:t>
            </a:r>
            <a:r>
              <a:rPr spc="-60" dirty="0"/>
              <a:t> </a:t>
            </a:r>
            <a:r>
              <a:rPr spc="-45" dirty="0"/>
              <a:t>economic </a:t>
            </a:r>
            <a:r>
              <a:rPr spc="-35" dirty="0"/>
              <a:t>outcomes?</a:t>
            </a:r>
            <a:r>
              <a:rPr spc="35" dirty="0"/>
              <a:t> </a:t>
            </a:r>
            <a:r>
              <a:rPr spc="-10" dirty="0"/>
              <a:t>(1/2)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1247876"/>
            <a:ext cx="59601" cy="5960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423949"/>
            <a:ext cx="48018" cy="480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object 6"/>
              <p:cNvSpPr txBox="1"/>
              <p:nvPr/>
            </p:nvSpPr>
            <p:spPr>
              <a:xfrm>
                <a:off x="328777" y="892434"/>
                <a:ext cx="4108450" cy="756554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814069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it-IT" sz="1000" dirty="0" smtClean="0">
                    <a:latin typeface="Tahoma"/>
                    <a:cs typeface="Tahoma"/>
                  </a:rPr>
                  <a:t>1st</a:t>
                </a:r>
                <a:r>
                  <a:rPr lang="it-IT" sz="1000" spc="-65" dirty="0">
                    <a:latin typeface="Tahoma"/>
                    <a:cs typeface="Tahoma"/>
                  </a:rPr>
                  <a:t> </a:t>
                </a:r>
                <a:r>
                  <a:rPr lang="it-IT" sz="1000" spc="-25" dirty="0">
                    <a:latin typeface="Tahoma"/>
                    <a:cs typeface="Tahoma"/>
                  </a:rPr>
                  <a:t>step:</a:t>
                </a:r>
                <a:r>
                  <a:rPr lang="it-IT" sz="1000" spc="5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Build</a:t>
                </a:r>
                <a:r>
                  <a:rPr lang="it-IT" sz="1000" spc="-40" dirty="0">
                    <a:latin typeface="Tahoma"/>
                    <a:cs typeface="Tahoma"/>
                  </a:rPr>
                  <a:t> </a:t>
                </a:r>
                <a:r>
                  <a:rPr lang="it-IT" sz="1000" spc="-10" dirty="0">
                    <a:latin typeface="Tahoma"/>
                    <a:cs typeface="Tahoma"/>
                  </a:rPr>
                  <a:t>an</a:t>
                </a:r>
                <a:r>
                  <a:rPr lang="it-IT" sz="1000" spc="-40" dirty="0">
                    <a:latin typeface="Tahoma"/>
                    <a:cs typeface="Tahoma"/>
                  </a:rPr>
                  <a:t> </a:t>
                </a:r>
                <a:r>
                  <a:rPr lang="it-IT" sz="1000" spc="-35" dirty="0">
                    <a:latin typeface="Tahoma"/>
                    <a:cs typeface="Tahoma"/>
                  </a:rPr>
                  <a:t>appropriate </a:t>
                </a:r>
                <a:r>
                  <a:rPr lang="it-IT" sz="1000" spc="-55" dirty="0">
                    <a:latin typeface="Tahoma"/>
                    <a:cs typeface="Tahoma"/>
                  </a:rPr>
                  <a:t>measure</a:t>
                </a:r>
                <a:r>
                  <a:rPr lang="it-IT" sz="1000" spc="-2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of</a:t>
                </a:r>
                <a:r>
                  <a:rPr lang="it-IT" sz="1000" spc="-40" dirty="0">
                    <a:latin typeface="Tahoma"/>
                    <a:cs typeface="Tahoma"/>
                  </a:rPr>
                  <a:t> </a:t>
                </a:r>
                <a:r>
                  <a:rPr lang="el-GR" sz="1000" i="1" spc="20" dirty="0">
                    <a:latin typeface="Times New Roman"/>
                    <a:cs typeface="Times New Roman"/>
                  </a:rPr>
                  <a:t>σ</a:t>
                </a:r>
                <a:endParaRPr lang="el-GR" sz="1000" dirty="0">
                  <a:latin typeface="Times New Roman"/>
                  <a:cs typeface="Times New Roman"/>
                </a:endParaRPr>
              </a:p>
              <a:p>
                <a:pPr>
                  <a:lnSpc>
                    <a:spcPct val="100000"/>
                  </a:lnSpc>
                  <a:spcBef>
                    <a:spcPts val="15"/>
                  </a:spcBef>
                </a:pPr>
                <a:endParaRPr lang="el-GR" sz="850" dirty="0">
                  <a:latin typeface="Times New Roman"/>
                  <a:cs typeface="Times New Roman"/>
                </a:endParaRPr>
              </a:p>
              <a:p>
                <a:pPr marL="358775" indent="-269875">
                  <a:lnSpc>
                    <a:spcPct val="100000"/>
                  </a:lnSpc>
                </a:pPr>
                <a:r>
                  <a:rPr lang="it-IT" sz="1000" spc="-10" dirty="0">
                    <a:latin typeface="Tahoma"/>
                    <a:cs typeface="Tahoma"/>
                  </a:rPr>
                  <a:t>Estimate </a:t>
                </a:r>
                <a:r>
                  <a:rPr lang="el-GR" sz="1000" i="1" spc="70" dirty="0">
                    <a:latin typeface="Times New Roman"/>
                    <a:cs typeface="Times New Roman"/>
                  </a:rPr>
                  <a:t>σ</a:t>
                </a:r>
                <a:r>
                  <a:rPr lang="el-GR" sz="1000" i="1" spc="80" dirty="0">
                    <a:latin typeface="Times New Roman"/>
                    <a:cs typeface="Times New Roman"/>
                  </a:rPr>
                  <a:t> </a:t>
                </a:r>
                <a:r>
                  <a:rPr lang="it-IT" sz="1000" spc="-40" dirty="0">
                    <a:latin typeface="Tahoma"/>
                    <a:cs typeface="Tahoma"/>
                  </a:rPr>
                  <a:t>across</a:t>
                </a:r>
                <a:r>
                  <a:rPr lang="it-IT" sz="1000" spc="-15" dirty="0">
                    <a:latin typeface="Tahoma"/>
                    <a:cs typeface="Tahoma"/>
                  </a:rPr>
                  <a:t> </a:t>
                </a:r>
                <a:r>
                  <a:rPr lang="it-IT" sz="1000" spc="-40" dirty="0">
                    <a:latin typeface="Tahoma"/>
                    <a:cs typeface="Tahoma"/>
                  </a:rPr>
                  <a:t>industry-</a:t>
                </a:r>
                <a:r>
                  <a:rPr lang="it-IT" sz="1000" spc="-10" dirty="0">
                    <a:latin typeface="Tahoma"/>
                    <a:cs typeface="Tahoma"/>
                  </a:rPr>
                  <a:t>time:</a:t>
                </a:r>
                <a:r>
                  <a:rPr lang="it-IT" sz="1000" spc="85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100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1000" i="1" spc="-2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1000" i="1" spc="-2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/>
                              </a:rPr>
                              <m:t>σ</m:t>
                            </m:r>
                          </m:e>
                        </m:acc>
                      </m:e>
                      <m:sub>
                        <m:r>
                          <a:rPr lang="it-IT" sz="1000" b="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  <m:t>𝑠</m:t>
                        </m:r>
                        <m:r>
                          <a:rPr lang="it-IT" sz="1000" b="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  <m:t>,</m:t>
                        </m:r>
                        <m:r>
                          <a:rPr lang="it-IT" sz="1000" b="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it-IT" sz="900" spc="-40" dirty="0" smtClean="0">
                    <a:latin typeface="Tahoma"/>
                    <a:cs typeface="Tahoma"/>
                  </a:rPr>
                  <a:t>                                                                need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a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spc="-35" dirty="0" smtClean="0">
                    <a:latin typeface="Tahoma"/>
                    <a:cs typeface="Tahoma"/>
                  </a:rPr>
                  <a:t>measure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of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spc="-10" dirty="0" smtClean="0">
                    <a:latin typeface="Tahoma"/>
                    <a:cs typeface="Tahoma"/>
                  </a:rPr>
                  <a:t>differentiation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spc="-20" dirty="0" smtClean="0">
                    <a:latin typeface="Tahoma"/>
                    <a:cs typeface="Tahoma"/>
                  </a:rPr>
                  <a:t>across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spc="-10" dirty="0" smtClean="0">
                    <a:latin typeface="Tahoma"/>
                    <a:cs typeface="Tahoma"/>
                  </a:rPr>
                  <a:t>firms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that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does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not</a:t>
                </a:r>
                <a:r>
                  <a:rPr lang="it-IT" sz="900" spc="-15" dirty="0" smtClean="0">
                    <a:latin typeface="Tahoma"/>
                    <a:cs typeface="Tahoma"/>
                  </a:rPr>
                  <a:t> </a:t>
                </a:r>
                <a:r>
                  <a:rPr lang="it-IT" sz="900" spc="-20" dirty="0" smtClean="0">
                    <a:latin typeface="Tahoma"/>
                    <a:cs typeface="Tahoma"/>
                  </a:rPr>
                  <a:t>influence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the </a:t>
                </a:r>
                <a:r>
                  <a:rPr lang="it-IT" sz="900" spc="-10" dirty="0" smtClean="0">
                    <a:latin typeface="Tahoma"/>
                    <a:cs typeface="Tahoma"/>
                  </a:rPr>
                  <a:t>elasticity </a:t>
                </a:r>
                <a:r>
                  <a:rPr lang="it-IT" sz="900" dirty="0" smtClean="0">
                    <a:latin typeface="Tahoma"/>
                    <a:cs typeface="Tahoma"/>
                  </a:rPr>
                  <a:t>of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subs.:</a:t>
                </a:r>
                <a:r>
                  <a:rPr lang="it-IT" sz="900" spc="80" dirty="0" smtClean="0">
                    <a:latin typeface="Tahoma"/>
                    <a:cs typeface="Tahoma"/>
                  </a:rPr>
                  <a:t> </a:t>
                </a:r>
                <a:r>
                  <a:rPr lang="it-IT" sz="900" spc="-20" dirty="0" smtClean="0">
                    <a:latin typeface="Tahoma"/>
                    <a:cs typeface="Tahoma"/>
                  </a:rPr>
                  <a:t>industries</a:t>
                </a:r>
                <a:r>
                  <a:rPr lang="it-IT" sz="900" spc="-5" dirty="0" smtClean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are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spc="75" dirty="0" smtClean="0">
                    <a:latin typeface="Tahoma"/>
                    <a:cs typeface="Tahoma"/>
                  </a:rPr>
                  <a:t>OK</a:t>
                </a:r>
                <a:r>
                  <a:rPr lang="it-IT" sz="900" spc="-5" dirty="0" smtClean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(differences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spc="-20" dirty="0" smtClean="0">
                    <a:latin typeface="Tahoma"/>
                    <a:cs typeface="Tahoma"/>
                  </a:rPr>
                  <a:t>due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to</a:t>
                </a:r>
                <a:r>
                  <a:rPr lang="it-IT" sz="900" spc="-5" dirty="0" smtClean="0">
                    <a:latin typeface="Tahoma"/>
                    <a:cs typeface="Tahoma"/>
                  </a:rPr>
                  <a:t> </a:t>
                </a:r>
                <a:r>
                  <a:rPr lang="it-IT" sz="900" spc="-20" dirty="0" smtClean="0">
                    <a:latin typeface="Tahoma"/>
                    <a:cs typeface="Tahoma"/>
                  </a:rPr>
                  <a:t>technology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or</a:t>
                </a:r>
                <a:r>
                  <a:rPr lang="it-IT" sz="900" spc="-5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to</a:t>
                </a:r>
                <a:r>
                  <a:rPr lang="it-IT" sz="900" spc="-10" dirty="0" smtClean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the</a:t>
                </a:r>
                <a:endParaRPr sz="9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6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77" y="892434"/>
                <a:ext cx="4108450" cy="756554"/>
              </a:xfrm>
              <a:prstGeom prst="rect">
                <a:avLst/>
              </a:prstGeom>
              <a:blipFill>
                <a:blip r:embed="rId4"/>
                <a:stretch>
                  <a:fillRect t="-4000" r="-1187" b="-560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bject 7"/>
          <p:cNvSpPr txBox="1"/>
          <p:nvPr/>
        </p:nvSpPr>
        <p:spPr>
          <a:xfrm>
            <a:off x="619925" y="1626280"/>
            <a:ext cx="6197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0" dirty="0">
                <a:latin typeface="Tahoma"/>
                <a:cs typeface="Tahoma"/>
              </a:rPr>
              <a:t>market </a:t>
            </a:r>
            <a:r>
              <a:rPr sz="900" spc="-10" dirty="0">
                <a:latin typeface="Tahoma"/>
                <a:cs typeface="Tahoma"/>
              </a:rPr>
              <a:t>size)</a:t>
            </a:r>
            <a:endParaRPr sz="900"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1879435"/>
            <a:ext cx="48018" cy="48018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19925" y="1803407"/>
            <a:ext cx="387604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Tahoma"/>
                <a:cs typeface="Tahoma"/>
              </a:rPr>
              <a:t>firm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size </a:t>
            </a:r>
            <a:r>
              <a:rPr sz="900" dirty="0">
                <a:latin typeface="Tahoma"/>
                <a:cs typeface="Tahoma"/>
              </a:rPr>
              <a:t>is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i="1" dirty="0">
                <a:latin typeface="Arial"/>
                <a:cs typeface="Arial"/>
              </a:rPr>
              <a:t>not</a:t>
            </a:r>
            <a:r>
              <a:rPr sz="900" i="1" spc="20" dirty="0">
                <a:latin typeface="Arial"/>
                <a:cs typeface="Arial"/>
              </a:rPr>
              <a:t> </a:t>
            </a:r>
            <a:r>
              <a:rPr sz="900" spc="75" dirty="0">
                <a:latin typeface="Tahoma"/>
                <a:cs typeface="Tahoma"/>
              </a:rPr>
              <a:t>OK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(bigger</a:t>
            </a:r>
            <a:r>
              <a:rPr sz="900" spc="-10" dirty="0">
                <a:latin typeface="Tahoma"/>
                <a:cs typeface="Tahoma"/>
              </a:rPr>
              <a:t> firms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have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higher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substitutability); also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other varr.s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9925" y="1942587"/>
            <a:ext cx="5778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30" dirty="0">
                <a:latin typeface="Tahoma"/>
                <a:cs typeface="Tahoma"/>
              </a:rPr>
              <a:t>are</a:t>
            </a:r>
            <a:r>
              <a:rPr sz="900" spc="5" dirty="0">
                <a:latin typeface="Tahoma"/>
                <a:cs typeface="Tahoma"/>
              </a:rPr>
              <a:t> </a:t>
            </a:r>
            <a:r>
              <a:rPr sz="900" i="1" dirty="0">
                <a:latin typeface="Arial"/>
                <a:cs typeface="Arial"/>
              </a:rPr>
              <a:t>not</a:t>
            </a:r>
            <a:r>
              <a:rPr sz="900" i="1" spc="35" dirty="0">
                <a:latin typeface="Arial"/>
                <a:cs typeface="Arial"/>
              </a:rPr>
              <a:t> </a:t>
            </a:r>
            <a:r>
              <a:rPr sz="900" spc="50" dirty="0">
                <a:latin typeface="Tahoma"/>
                <a:cs typeface="Tahoma"/>
              </a:rPr>
              <a:t>OK</a:t>
            </a:r>
            <a:endParaRPr sz="900">
              <a:latin typeface="Tahoma"/>
              <a:cs typeface="Tahom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2195753"/>
            <a:ext cx="48018" cy="48018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619925" y="2119726"/>
            <a:ext cx="1727200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40" dirty="0">
                <a:latin typeface="Tahoma"/>
                <a:cs typeface="Tahoma"/>
              </a:rPr>
              <a:t>need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consider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variation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over </a:t>
            </a:r>
            <a:r>
              <a:rPr sz="900" dirty="0" smtClean="0">
                <a:latin typeface="Tahoma"/>
                <a:cs typeface="Tahoma"/>
              </a:rPr>
              <a:t>time</a:t>
            </a:r>
            <a:endParaRPr sz="900" dirty="0">
              <a:latin typeface="Tahoma"/>
              <a:cs typeface="Tahoma"/>
            </a:endParaRPr>
          </a:p>
        </p:txBody>
      </p: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705" y="2437219"/>
            <a:ext cx="59601" cy="59601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341477" y="2360122"/>
            <a:ext cx="33934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ahoma"/>
                <a:cs typeface="Tahoma"/>
              </a:rPr>
              <a:t>Estimate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i="1" spc="70" dirty="0">
                <a:latin typeface="Times New Roman"/>
                <a:cs typeface="Times New Roman"/>
              </a:rPr>
              <a:t>σ</a:t>
            </a:r>
            <a:r>
              <a:rPr sz="1000" i="1" spc="75" dirty="0">
                <a:latin typeface="Times New Roman"/>
                <a:cs typeface="Times New Roman"/>
              </a:rPr>
              <a:t> </a:t>
            </a:r>
            <a:r>
              <a:rPr sz="1000" spc="-20" dirty="0">
                <a:latin typeface="Tahoma"/>
                <a:cs typeface="Tahoma"/>
              </a:rPr>
              <a:t>by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industry,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using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2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65" dirty="0">
                <a:latin typeface="Tahoma"/>
                <a:cs typeface="Tahoma"/>
              </a:rPr>
              <a:t>years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before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t</a:t>
            </a:r>
            <a:r>
              <a:rPr sz="1000" dirty="0">
                <a:latin typeface="Tahoma"/>
                <a:cs typeface="Tahoma"/>
              </a:rPr>
              <a:t>:</a:t>
            </a:r>
            <a:r>
              <a:rPr sz="1000" spc="85" dirty="0">
                <a:latin typeface="Tahoma"/>
                <a:cs typeface="Tahoma"/>
              </a:rPr>
              <a:t> </a:t>
            </a:r>
            <a:r>
              <a:rPr sz="1000" i="1" spc="-390" dirty="0">
                <a:latin typeface="Times New Roman"/>
                <a:cs typeface="Times New Roman"/>
              </a:rPr>
              <a:t>σ</a:t>
            </a:r>
            <a:r>
              <a:rPr sz="1000" spc="80" dirty="0">
                <a:latin typeface="Tahoma"/>
                <a:cs typeface="Tahoma"/>
              </a:rPr>
              <a:t>ˆ</a:t>
            </a:r>
            <a:r>
              <a:rPr sz="1050" i="1" spc="172" baseline="-11904" dirty="0">
                <a:latin typeface="Arial"/>
                <a:cs typeface="Arial"/>
              </a:rPr>
              <a:t>s</a:t>
            </a:r>
            <a:r>
              <a:rPr sz="1050" i="1" spc="97" baseline="-11904" dirty="0">
                <a:latin typeface="Arial"/>
                <a:cs typeface="Arial"/>
              </a:rPr>
              <a:t>,t</a:t>
            </a:r>
            <a:endParaRPr sz="1050" baseline="-11904">
              <a:latin typeface="Arial"/>
              <a:cs typeface="Arial"/>
            </a:endParaRPr>
          </a:p>
        </p:txBody>
      </p:sp>
      <p:pic>
        <p:nvPicPr>
          <p:cNvPr id="30" name="object 3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6705" y="2664968"/>
            <a:ext cx="59601" cy="596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1" name="object 31"/>
              <p:cNvSpPr txBox="1"/>
              <p:nvPr/>
            </p:nvSpPr>
            <p:spPr>
              <a:xfrm>
                <a:off x="340296" y="2578129"/>
                <a:ext cx="1910714" cy="172868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381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it-IT" sz="1000" spc="-10" dirty="0" smtClean="0">
                    <a:latin typeface="Tahoma"/>
                    <a:cs typeface="Tahoma"/>
                  </a:rPr>
                  <a:t>Keep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10" dirty="0">
                    <a:latin typeface="Tahoma"/>
                    <a:cs typeface="Tahoma"/>
                  </a:rPr>
                  <a:t>only</a:t>
                </a:r>
                <a:r>
                  <a:rPr lang="it-IT" sz="1000" spc="-2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if</a:t>
                </a:r>
                <a:r>
                  <a:rPr lang="it-IT" sz="1000" spc="-25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100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1000" i="1" spc="-2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1000" i="1" spc="-2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/>
                              </a:rPr>
                              <m:t>σ</m:t>
                            </m:r>
                          </m:e>
                        </m:acc>
                      </m:e>
                      <m:sub>
                        <m:r>
                          <a:rPr lang="ar-AE" sz="1000" b="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  <m:t>𝑠</m:t>
                        </m:r>
                        <m:r>
                          <a:rPr lang="ar-AE" sz="1000" b="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  <m:t>,</m:t>
                        </m:r>
                        <m:r>
                          <a:rPr lang="ar-AE" sz="1000" b="0" i="1" spc="-2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/>
                          </a:rPr>
                          <m:t>𝑡</m:t>
                        </m:r>
                      </m:sub>
                    </m:sSub>
                    <m:r>
                      <a:rPr lang="ar-AE" sz="1000" b="0" i="1" spc="-2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rPr>
                      <m:t>≠</m:t>
                    </m:r>
                    <m:r>
                      <a:rPr lang="ar-AE" sz="1000" b="0" i="1" spc="-2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rPr>
                      <m:t>0</m:t>
                    </m:r>
                    <m:r>
                      <a:rPr lang="it-IT" sz="1000" b="0" i="1" spc="-2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rPr>
                      <m:t> </m:t>
                    </m:r>
                    <m:r>
                      <a:rPr lang="it-IT" sz="1000" b="0" i="0" spc="-2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rPr>
                      <m:t>(</m:t>
                    </m:r>
                  </m:oMath>
                </a14:m>
                <a:r>
                  <a:rPr lang="it-IT" sz="1000" spc="-10" dirty="0" err="1" smtClean="0">
                    <a:latin typeface="Tahoma"/>
                    <a:cs typeface="Tahoma"/>
                  </a:rPr>
                  <a:t>statistically</a:t>
                </a:r>
                <a:r>
                  <a:rPr lang="it-IT" sz="1000" spc="-10" dirty="0">
                    <a:latin typeface="Tahoma"/>
                    <a:cs typeface="Tahoma"/>
                  </a:rPr>
                  <a:t>)</a:t>
                </a:r>
                <a:endParaRPr sz="10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31" name="object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296" y="2578129"/>
                <a:ext cx="1910714" cy="172868"/>
              </a:xfrm>
              <a:prstGeom prst="rect">
                <a:avLst/>
              </a:prstGeom>
              <a:blipFill>
                <a:blip r:embed="rId8"/>
                <a:stretch>
                  <a:fillRect l="-2236" t="-21429" r="-1597" b="-3928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6705" y="2892704"/>
            <a:ext cx="59601" cy="59601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341477" y="2815620"/>
            <a:ext cx="376174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35" dirty="0">
                <a:latin typeface="Tahoma"/>
                <a:cs typeface="Tahoma"/>
              </a:rPr>
              <a:t>Regroup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i="1" spc="-455" dirty="0">
                <a:latin typeface="Times New Roman"/>
                <a:cs typeface="Times New Roman"/>
              </a:rPr>
              <a:t>σ</a:t>
            </a:r>
            <a:r>
              <a:rPr sz="1000" spc="10" dirty="0">
                <a:latin typeface="Tahoma"/>
                <a:cs typeface="Tahoma"/>
              </a:rPr>
              <a:t>ˆ</a:t>
            </a:r>
            <a:r>
              <a:rPr sz="1050" i="1" spc="67" baseline="-11904" dirty="0">
                <a:latin typeface="Arial"/>
                <a:cs typeface="Arial"/>
              </a:rPr>
              <a:t>s</a:t>
            </a:r>
            <a:r>
              <a:rPr sz="1050" i="1" spc="-7" baseline="-11904" dirty="0">
                <a:latin typeface="Arial"/>
                <a:cs typeface="Arial"/>
              </a:rPr>
              <a:t>,t</a:t>
            </a:r>
            <a:r>
              <a:rPr sz="1050" i="1" spc="-135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’s in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4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bins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using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quartiles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</a:t>
            </a:r>
            <a:r>
              <a:rPr sz="1000" i="1" dirty="0">
                <a:latin typeface="Times New Roman"/>
                <a:cs typeface="Times New Roman"/>
              </a:rPr>
              <a:t>ι</a:t>
            </a:r>
            <a:r>
              <a:rPr sz="1000" i="1" spc="1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1</a:t>
            </a:r>
            <a:r>
              <a:rPr sz="1000" i="1" spc="-20" dirty="0">
                <a:latin typeface="Times New Roman"/>
                <a:cs typeface="Times New Roman"/>
              </a:rPr>
              <a:t>,</a:t>
            </a:r>
            <a:r>
              <a:rPr sz="1000" i="1" spc="-85" dirty="0">
                <a:latin typeface="Times New Roman"/>
                <a:cs typeface="Times New Roman"/>
              </a:rPr>
              <a:t> </a:t>
            </a:r>
            <a:r>
              <a:rPr sz="1000" spc="-20" dirty="0">
                <a:latin typeface="Tahoma"/>
                <a:cs typeface="Tahoma"/>
              </a:rPr>
              <a:t>2</a:t>
            </a:r>
            <a:r>
              <a:rPr sz="1000" i="1" spc="-20" dirty="0">
                <a:latin typeface="Times New Roman"/>
                <a:cs typeface="Times New Roman"/>
              </a:rPr>
              <a:t>,</a:t>
            </a:r>
            <a:r>
              <a:rPr sz="1000" i="1" spc="-85" dirty="0">
                <a:latin typeface="Times New Roman"/>
                <a:cs typeface="Times New Roman"/>
              </a:rPr>
              <a:t> </a:t>
            </a:r>
            <a:r>
              <a:rPr sz="1000" spc="-20" dirty="0">
                <a:latin typeface="Tahoma"/>
                <a:cs typeface="Tahoma"/>
              </a:rPr>
              <a:t>3</a:t>
            </a:r>
            <a:r>
              <a:rPr sz="1000" i="1" spc="-20" dirty="0">
                <a:latin typeface="Times New Roman"/>
                <a:cs typeface="Times New Roman"/>
              </a:rPr>
              <a:t>,</a:t>
            </a:r>
            <a:r>
              <a:rPr sz="1000" i="1" spc="-8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ahoma"/>
                <a:cs typeface="Tahoma"/>
              </a:rPr>
              <a:t>4</a:t>
            </a:r>
            <a:r>
              <a:rPr sz="1000" dirty="0" smtClean="0">
                <a:latin typeface="Tahoma"/>
                <a:cs typeface="Tahoma"/>
              </a:rPr>
              <a:t>):</a:t>
            </a:r>
            <a:endParaRPr sz="1050" baseline="-11904" dirty="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19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40" name="Avanti o successivo 39">
            <a:hlinkClick r:id="rId10" action="ppaction://hlinksldjump" highlightClick="1"/>
          </p:cNvPr>
          <p:cNvSpPr/>
          <p:nvPr/>
        </p:nvSpPr>
        <p:spPr>
          <a:xfrm>
            <a:off x="1244595" y="1968839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Avanti o successivo 40">
            <a:hlinkClick r:id="rId11" action="ppaction://hlinksldjump" highlightClick="1"/>
          </p:cNvPr>
          <p:cNvSpPr/>
          <p:nvPr/>
        </p:nvSpPr>
        <p:spPr>
          <a:xfrm>
            <a:off x="1296834" y="1652674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Avanti o successivo 42">
            <a:hlinkClick r:id="rId12" action="ppaction://hlinksldjump" highlightClick="1"/>
          </p:cNvPr>
          <p:cNvSpPr/>
          <p:nvPr/>
        </p:nvSpPr>
        <p:spPr>
          <a:xfrm>
            <a:off x="2347125" y="2606982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Avanti o successivo 43">
            <a:hlinkClick r:id="rId13" action="ppaction://hlinksldjump" highlightClick="1"/>
          </p:cNvPr>
          <p:cNvSpPr/>
          <p:nvPr/>
        </p:nvSpPr>
        <p:spPr>
          <a:xfrm>
            <a:off x="2325281" y="2133587"/>
            <a:ext cx="298919" cy="125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Rettangolo 44"/>
              <p:cNvSpPr/>
              <p:nvPr/>
            </p:nvSpPr>
            <p:spPr>
              <a:xfrm>
                <a:off x="3199045" y="2792897"/>
                <a:ext cx="886781" cy="2530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100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ar-AE" sz="1000" i="1" spc="-2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l-GR" sz="1000" i="1" spc="-2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/>
                                </a:rPr>
                                <m:t>σ</m:t>
                              </m:r>
                            </m:e>
                          </m:acc>
                        </m:e>
                        <m:sub>
                          <m:r>
                            <a:rPr lang="ar-AE" sz="1000" b="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  <m:t>𝜄</m:t>
                          </m:r>
                        </m:sub>
                      </m:sSub>
                      <m:r>
                        <a:rPr lang="it-IT" sz="1000" b="0" i="1" spc="-2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m:t>=</m:t>
                      </m:r>
                      <m:r>
                        <a:rPr lang="it-IT" sz="1000" b="1" i="1" spc="-2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m:t>𝟏</m:t>
                      </m:r>
                      <m:d>
                        <m:dPr>
                          <m:ctrlPr>
                            <a:rPr lang="it-IT" sz="1000" b="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it-IT" sz="1000" b="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  <m:t>𝜄</m:t>
                          </m:r>
                        </m:e>
                      </m:d>
                      <m:sSub>
                        <m:sSubPr>
                          <m:ctrlPr>
                            <a:rPr lang="ar-AE" sz="100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ar-AE" sz="1000" i="1" spc="-2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l-GR" sz="1000" i="1" spc="-2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/>
                                </a:rPr>
                                <m:t>σ</m:t>
                              </m:r>
                            </m:e>
                          </m:acc>
                        </m:e>
                        <m:sub>
                          <m:r>
                            <a:rPr lang="ar-AE" sz="1000" b="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  <m:t>𝑠</m:t>
                          </m:r>
                          <m:r>
                            <a:rPr lang="ar-AE" sz="1000" b="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  <m:t>,</m:t>
                          </m:r>
                          <m:r>
                            <a:rPr lang="ar-AE" sz="1000" b="0" i="1" spc="-2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it-IT" sz="1000" dirty="0"/>
              </a:p>
            </p:txBody>
          </p:sp>
        </mc:Choice>
        <mc:Fallback>
          <p:sp>
            <p:nvSpPr>
              <p:cNvPr id="45" name="Rettangolo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9045" y="2792897"/>
                <a:ext cx="886781" cy="25301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Motivation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775258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951331"/>
            <a:ext cx="48018" cy="480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229690"/>
            <a:ext cx="48018" cy="4801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1508036"/>
            <a:ext cx="48018" cy="4801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66877" y="670064"/>
            <a:ext cx="4020185" cy="220472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000" spc="-35" dirty="0">
                <a:latin typeface="Tahoma"/>
                <a:cs typeface="Tahoma"/>
              </a:rPr>
              <a:t>Analyses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5" dirty="0">
                <a:latin typeface="Tahoma"/>
                <a:cs typeface="Tahoma"/>
              </a:rPr>
              <a:t> effects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typically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consider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b="1" spc="-45" dirty="0">
                <a:latin typeface="Arial"/>
                <a:cs typeface="Arial"/>
              </a:rPr>
              <a:t>specific</a:t>
            </a:r>
            <a:r>
              <a:rPr sz="1000" b="1" spc="25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events</a:t>
            </a:r>
            <a:r>
              <a:rPr sz="1000" spc="-10" dirty="0">
                <a:latin typeface="Tahoma"/>
                <a:cs typeface="Tahoma"/>
              </a:rPr>
              <a:t>:</a:t>
            </a:r>
            <a:endParaRPr sz="1000" dirty="0">
              <a:latin typeface="Tahoma"/>
              <a:cs typeface="Tahoma"/>
            </a:endParaRPr>
          </a:p>
          <a:p>
            <a:pPr marL="265430" marR="1069975">
              <a:lnSpc>
                <a:spcPct val="101499"/>
              </a:lnSpc>
              <a:spcBef>
                <a:spcPts val="180"/>
              </a:spcBef>
            </a:pPr>
            <a:r>
              <a:rPr sz="900" dirty="0">
                <a:latin typeface="Tahoma"/>
                <a:cs typeface="Tahoma"/>
              </a:rPr>
              <a:t>Financial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Crisis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(Carvalho,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Ferreira,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and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Matos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  <a:hlinkClick r:id="rId5" action="ppaction://hlinksldjump"/>
              </a:rPr>
              <a:t>(2015);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30" dirty="0">
                <a:latin typeface="Tahoma"/>
                <a:cs typeface="Tahoma"/>
              </a:rPr>
              <a:t>Chodorow-</a:t>
            </a:r>
            <a:r>
              <a:rPr sz="900" dirty="0">
                <a:latin typeface="Tahoma"/>
                <a:cs typeface="Tahoma"/>
              </a:rPr>
              <a:t>Reich </a:t>
            </a:r>
            <a:r>
              <a:rPr sz="900" spc="-20" dirty="0">
                <a:latin typeface="Tahoma"/>
                <a:cs typeface="Tahoma"/>
                <a:hlinkClick r:id="rId5" action="ppaction://hlinksldjump"/>
              </a:rPr>
              <a:t>(2014);</a:t>
            </a:r>
            <a:r>
              <a:rPr sz="900" spc="10" dirty="0">
                <a:latin typeface="Tahoma"/>
                <a:cs typeface="Tahoma"/>
              </a:rPr>
              <a:t> </a:t>
            </a:r>
            <a:r>
              <a:rPr sz="900" spc="-85" dirty="0">
                <a:latin typeface="Tahoma"/>
                <a:cs typeface="Tahoma"/>
              </a:rPr>
              <a:t>Jim´enez</a:t>
            </a:r>
            <a:r>
              <a:rPr sz="900" spc="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et</a:t>
            </a:r>
            <a:r>
              <a:rPr sz="900" spc="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al.</a:t>
            </a:r>
            <a:r>
              <a:rPr sz="900" spc="1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  <a:hlinkClick r:id="rId5" action="ppaction://hlinksldjump"/>
              </a:rPr>
              <a:t>(2017))</a:t>
            </a:r>
            <a:endParaRPr sz="900" dirty="0">
              <a:latin typeface="Tahoma"/>
              <a:cs typeface="Tahoma"/>
            </a:endParaRPr>
          </a:p>
          <a:p>
            <a:pPr marL="265430" marR="87630">
              <a:lnSpc>
                <a:spcPct val="101499"/>
              </a:lnSpc>
            </a:pPr>
            <a:r>
              <a:rPr sz="900" spc="-20" dirty="0">
                <a:latin typeface="Tahoma"/>
                <a:cs typeface="Tahoma"/>
              </a:rPr>
              <a:t>Forced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switches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induced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by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banks’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branch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closures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(Bonfim,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Nogueira,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and </a:t>
            </a:r>
            <a:r>
              <a:rPr sz="900" spc="-20" dirty="0">
                <a:latin typeface="Tahoma"/>
                <a:cs typeface="Tahoma"/>
              </a:rPr>
              <a:t>Ongena</a:t>
            </a:r>
            <a:r>
              <a:rPr sz="900" spc="-4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  <a:hlinkClick r:id="rId5" action="ppaction://hlinksldjump"/>
              </a:rPr>
              <a:t>(2016);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Liaudinskas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and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65" dirty="0">
                <a:latin typeface="Tahoma"/>
                <a:cs typeface="Tahoma"/>
              </a:rPr>
              <a:t>Grigaite˙</a:t>
            </a:r>
            <a:r>
              <a:rPr sz="900" spc="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  <a:hlinkClick r:id="rId5" action="ppaction://hlinksldjump"/>
              </a:rPr>
              <a:t>(2021))</a:t>
            </a:r>
            <a:endParaRPr sz="9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Tahoma"/>
                <a:cs typeface="Tahoma"/>
              </a:rPr>
              <a:t>Failure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main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bank</a:t>
            </a:r>
            <a:r>
              <a:rPr sz="900" spc="-25" dirty="0">
                <a:latin typeface="Tahoma"/>
                <a:cs typeface="Tahoma"/>
              </a:rPr>
              <a:t> (Goncharenko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et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al.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  <a:hlinkClick r:id="rId5" action="ppaction://hlinksldjump"/>
              </a:rPr>
              <a:t>(2022))</a:t>
            </a:r>
            <a:endParaRPr sz="9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00" dirty="0">
              <a:latin typeface="Tahoma"/>
              <a:cs typeface="Tahoma"/>
            </a:endParaRPr>
          </a:p>
          <a:p>
            <a:pPr marL="12700" marR="241300">
              <a:lnSpc>
                <a:spcPct val="100000"/>
              </a:lnSpc>
            </a:pPr>
            <a:r>
              <a:rPr sz="1000" dirty="0">
                <a:latin typeface="Tahoma"/>
                <a:cs typeface="Tahoma"/>
              </a:rPr>
              <a:t>By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focusing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specific </a:t>
            </a:r>
            <a:r>
              <a:rPr sz="1000" spc="-40" dirty="0">
                <a:latin typeface="Tahoma"/>
                <a:cs typeface="Tahoma"/>
              </a:rPr>
              <a:t>events,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they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55" dirty="0">
                <a:latin typeface="Tahoma"/>
                <a:cs typeface="Tahoma"/>
              </a:rPr>
              <a:t>assume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are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unable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b="1" spc="-30" dirty="0">
                <a:latin typeface="Arial"/>
                <a:cs typeface="Arial"/>
              </a:rPr>
              <a:t>switch </a:t>
            </a:r>
            <a:r>
              <a:rPr sz="1000" b="1" spc="-75" dirty="0">
                <a:latin typeface="Arial"/>
                <a:cs typeface="Arial"/>
              </a:rPr>
              <a:t>across</a:t>
            </a:r>
            <a:r>
              <a:rPr sz="1000" b="1" spc="45" dirty="0">
                <a:latin typeface="Arial"/>
                <a:cs typeface="Arial"/>
              </a:rPr>
              <a:t> </a:t>
            </a:r>
            <a:r>
              <a:rPr sz="1000" b="1" spc="-55" dirty="0">
                <a:latin typeface="Arial"/>
                <a:cs typeface="Arial"/>
              </a:rPr>
              <a:t>lenders</a:t>
            </a:r>
            <a:r>
              <a:rPr sz="1000" b="1" spc="20" dirty="0">
                <a:latin typeface="Arial"/>
                <a:cs typeface="Arial"/>
              </a:rPr>
              <a:t> </a:t>
            </a:r>
            <a:r>
              <a:rPr sz="1000" spc="-20" dirty="0">
                <a:latin typeface="Tahoma"/>
                <a:cs typeface="Tahoma"/>
              </a:rPr>
              <a:t>after </a:t>
            </a:r>
            <a:r>
              <a:rPr sz="1000" spc="-35" dirty="0">
                <a:latin typeface="Tahoma"/>
                <a:cs typeface="Tahoma"/>
              </a:rPr>
              <a:t>major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shocks</a:t>
            </a:r>
            <a:endParaRPr sz="10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890"/>
              </a:spcBef>
            </a:pPr>
            <a:r>
              <a:rPr sz="1000" spc="-20" dirty="0">
                <a:latin typeface="Tahoma"/>
                <a:cs typeface="Tahoma"/>
              </a:rPr>
              <a:t>Switching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costly,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but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may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lang="it-IT" sz="1000" spc="-40" dirty="0" err="1" smtClean="0">
                <a:latin typeface="Tahoma"/>
                <a:cs typeface="Tahoma"/>
              </a:rPr>
              <a:t>exacerbate</a:t>
            </a:r>
            <a:r>
              <a:rPr lang="it-IT" sz="1000" spc="-40" dirty="0" smtClean="0">
                <a:latin typeface="Tahoma"/>
                <a:cs typeface="Tahoma"/>
              </a:rPr>
              <a:t> </a:t>
            </a:r>
            <a:r>
              <a:rPr sz="1000" dirty="0" smtClean="0">
                <a:latin typeface="Tahoma"/>
                <a:cs typeface="Tahoma"/>
              </a:rPr>
              <a:t>(or</a:t>
            </a:r>
            <a:r>
              <a:rPr lang="it-IT" sz="1000" dirty="0" smtClean="0">
                <a:latin typeface="Tahoma"/>
                <a:cs typeface="Tahoma"/>
              </a:rPr>
              <a:t> </a:t>
            </a:r>
            <a:r>
              <a:rPr lang="it-IT" sz="1000" spc="-20" dirty="0" smtClean="0">
                <a:latin typeface="Tahoma"/>
                <a:cs typeface="Tahoma"/>
              </a:rPr>
              <a:t>mitigate</a:t>
            </a:r>
            <a:r>
              <a:rPr sz="1000" spc="-40" dirty="0" smtClean="0">
                <a:latin typeface="Tahoma"/>
                <a:cs typeface="Tahoma"/>
              </a:rPr>
              <a:t>)</a:t>
            </a:r>
            <a:r>
              <a:rPr sz="1000" spc="-30" dirty="0" smtClean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effects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of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real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outcomes</a:t>
            </a:r>
            <a:endParaRPr sz="1000" dirty="0">
              <a:latin typeface="Tahoma"/>
              <a:cs typeface="Tahoma"/>
            </a:endParaRPr>
          </a:p>
          <a:p>
            <a:pPr marL="12700" marR="65405">
              <a:lnSpc>
                <a:spcPct val="100000"/>
              </a:lnSpc>
              <a:spcBef>
                <a:spcPts val="885"/>
              </a:spcBef>
            </a:pPr>
            <a:r>
              <a:rPr sz="1000" spc="-30" dirty="0">
                <a:latin typeface="Tahoma"/>
                <a:cs typeface="Tahoma"/>
              </a:rPr>
              <a:t>Need </a:t>
            </a:r>
            <a:r>
              <a:rPr sz="1000" dirty="0">
                <a:latin typeface="Tahoma"/>
                <a:cs typeface="Tahoma"/>
              </a:rPr>
              <a:t>a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general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55" dirty="0">
                <a:latin typeface="Tahoma"/>
                <a:cs typeface="Tahoma"/>
              </a:rPr>
              <a:t>measure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0" dirty="0">
                <a:latin typeface="Tahoma"/>
                <a:cs typeface="Tahoma"/>
              </a:rPr>
              <a:t> the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substitutability </a:t>
            </a:r>
            <a:r>
              <a:rPr sz="1000" spc="-40" dirty="0">
                <a:latin typeface="Tahoma"/>
                <a:cs typeface="Tahoma"/>
              </a:rPr>
              <a:t>across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lenders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20" dirty="0">
                <a:latin typeface="Tahoma"/>
                <a:cs typeface="Tahoma"/>
              </a:rPr>
              <a:t> study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how </a:t>
            </a:r>
            <a:r>
              <a:rPr sz="1000" spc="-50" dirty="0">
                <a:latin typeface="Tahoma"/>
                <a:cs typeface="Tahoma"/>
              </a:rPr>
              <a:t>these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effects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are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shaped</a:t>
            </a:r>
            <a:r>
              <a:rPr sz="1000" spc="-20" dirty="0">
                <a:latin typeface="Tahoma"/>
                <a:cs typeface="Tahoma"/>
              </a:rPr>
              <a:t> by</a:t>
            </a:r>
            <a:r>
              <a:rPr sz="1000" spc="-25" dirty="0">
                <a:latin typeface="Tahoma"/>
                <a:cs typeface="Tahoma"/>
              </a:rPr>
              <a:t> switching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banks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705" y="1787461"/>
            <a:ext cx="59601" cy="5960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6705" y="2204999"/>
            <a:ext cx="59601" cy="5960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6705" y="2622537"/>
            <a:ext cx="59601" cy="5960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608195" cy="555625"/>
          </a:xfrm>
          <a:custGeom>
            <a:avLst/>
            <a:gdLst/>
            <a:ahLst/>
            <a:cxnLst/>
            <a:rect l="l" t="t" r="r" b="b"/>
            <a:pathLst>
              <a:path w="4608195" h="555625">
                <a:moveTo>
                  <a:pt x="4608004" y="0"/>
                </a:moveTo>
                <a:lnTo>
                  <a:pt x="0" y="0"/>
                </a:lnTo>
                <a:lnTo>
                  <a:pt x="0" y="555091"/>
                </a:lnTo>
                <a:lnTo>
                  <a:pt x="4608004" y="555091"/>
                </a:lnTo>
                <a:lnTo>
                  <a:pt x="4608004" y="0"/>
                </a:lnTo>
                <a:close/>
              </a:path>
            </a:pathLst>
          </a:custGeom>
          <a:solidFill>
            <a:srgbClr val="3333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4251325" cy="47180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20"/>
              </a:spcBef>
            </a:pPr>
            <a:r>
              <a:rPr spc="-95" dirty="0"/>
              <a:t>Is</a:t>
            </a:r>
            <a:r>
              <a:rPr spc="-15" dirty="0"/>
              <a:t> </a:t>
            </a:r>
            <a:r>
              <a:rPr dirty="0"/>
              <a:t>the</a:t>
            </a:r>
            <a:r>
              <a:rPr spc="-110" dirty="0"/>
              <a:t> </a:t>
            </a:r>
            <a:r>
              <a:rPr spc="-20" dirty="0"/>
              <a:t>elasticity</a:t>
            </a:r>
            <a:r>
              <a:rPr spc="-65" dirty="0"/>
              <a:t> </a:t>
            </a:r>
            <a:r>
              <a:rPr dirty="0"/>
              <a:t>of</a:t>
            </a:r>
            <a:r>
              <a:rPr spc="-60" dirty="0"/>
              <a:t> </a:t>
            </a:r>
            <a:r>
              <a:rPr spc="-25" dirty="0"/>
              <a:t>substitution</a:t>
            </a:r>
            <a:r>
              <a:rPr spc="-65" dirty="0"/>
              <a:t> </a:t>
            </a:r>
            <a:r>
              <a:rPr spc="-40" dirty="0"/>
              <a:t>relevant</a:t>
            </a:r>
            <a:r>
              <a:rPr spc="-60" dirty="0"/>
              <a:t> </a:t>
            </a:r>
            <a:r>
              <a:rPr spc="-10" dirty="0"/>
              <a:t>for</a:t>
            </a:r>
            <a:r>
              <a:rPr spc="-65" dirty="0"/>
              <a:t> </a:t>
            </a:r>
            <a:r>
              <a:rPr spc="-25" dirty="0"/>
              <a:t>real</a:t>
            </a:r>
            <a:r>
              <a:rPr spc="-60" dirty="0"/>
              <a:t> </a:t>
            </a:r>
            <a:r>
              <a:rPr spc="-45" dirty="0"/>
              <a:t>economic </a:t>
            </a:r>
            <a:r>
              <a:rPr spc="-35" dirty="0"/>
              <a:t>outcomes?</a:t>
            </a:r>
            <a:r>
              <a:rPr spc="35" dirty="0"/>
              <a:t> </a:t>
            </a:r>
            <a:r>
              <a:rPr spc="-10" dirty="0"/>
              <a:t>(2/2)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4177" y="931029"/>
            <a:ext cx="3674745" cy="468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559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2nd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step:</a:t>
            </a:r>
            <a:r>
              <a:rPr sz="1000" spc="8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Effects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 </a:t>
            </a:r>
            <a:r>
              <a:rPr sz="1000" spc="-35" dirty="0">
                <a:latin typeface="Tahoma"/>
                <a:cs typeface="Tahoma"/>
              </a:rPr>
              <a:t>investment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rate </a:t>
            </a:r>
            <a:r>
              <a:rPr sz="1000" dirty="0">
                <a:latin typeface="Tahoma"/>
                <a:cs typeface="Tahoma"/>
              </a:rPr>
              <a:t>(</a:t>
            </a:r>
            <a:r>
              <a:rPr sz="1000" i="1" dirty="0">
                <a:latin typeface="Arial"/>
                <a:cs typeface="Arial"/>
              </a:rPr>
              <a:t>I</a:t>
            </a:r>
            <a:r>
              <a:rPr sz="1050" i="1" baseline="-11904" dirty="0">
                <a:latin typeface="Arial"/>
                <a:cs typeface="Arial"/>
              </a:rPr>
              <a:t>f</a:t>
            </a:r>
            <a:r>
              <a:rPr sz="1050" i="1" spc="-67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195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INV</a:t>
            </a:r>
            <a:r>
              <a:rPr sz="1050" i="1" baseline="-11904" dirty="0">
                <a:latin typeface="Arial"/>
                <a:cs typeface="Arial"/>
              </a:rPr>
              <a:t>f</a:t>
            </a:r>
            <a:r>
              <a:rPr sz="1050" i="1" spc="-67" baseline="-11904" dirty="0">
                <a:latin typeface="Arial"/>
                <a:cs typeface="Arial"/>
              </a:rPr>
              <a:t> </a:t>
            </a:r>
            <a:r>
              <a:rPr sz="1050" i="1" spc="142" baseline="-11904" dirty="0">
                <a:latin typeface="Arial"/>
                <a:cs typeface="Arial"/>
              </a:rPr>
              <a:t>,t</a:t>
            </a:r>
            <a:r>
              <a:rPr sz="1000" i="1" spc="95" dirty="0">
                <a:latin typeface="Times New Roman"/>
                <a:cs typeface="Times New Roman"/>
              </a:rPr>
              <a:t>/</a:t>
            </a:r>
            <a:r>
              <a:rPr sz="1000" i="1" spc="95" dirty="0">
                <a:latin typeface="Arial"/>
                <a:cs typeface="Arial"/>
              </a:rPr>
              <a:t>K</a:t>
            </a:r>
            <a:r>
              <a:rPr sz="1050" i="1" spc="142" baseline="-11904" dirty="0">
                <a:latin typeface="Arial"/>
                <a:cs typeface="Arial"/>
              </a:rPr>
              <a:t>f</a:t>
            </a:r>
            <a:r>
              <a:rPr sz="1050" i="1" spc="-75" baseline="-11904" dirty="0">
                <a:latin typeface="Arial"/>
                <a:cs typeface="Arial"/>
              </a:rPr>
              <a:t> </a:t>
            </a:r>
            <a:r>
              <a:rPr sz="1050" i="1" spc="-15" baseline="-11904" dirty="0">
                <a:latin typeface="Arial"/>
                <a:cs typeface="Arial"/>
              </a:rPr>
              <a:t>,t</a:t>
            </a:r>
            <a:r>
              <a:rPr sz="1050" i="1" spc="-15" baseline="-11904" dirty="0">
                <a:latin typeface="Meiryo"/>
                <a:cs typeface="Meiryo"/>
              </a:rPr>
              <a:t>−</a:t>
            </a:r>
            <a:r>
              <a:rPr sz="1050" spc="-15" baseline="-11904" dirty="0">
                <a:latin typeface="Tahoma"/>
                <a:cs typeface="Tahoma"/>
              </a:rPr>
              <a:t>1</a:t>
            </a:r>
            <a:r>
              <a:rPr sz="1000" spc="-10" dirty="0">
                <a:latin typeface="Tahoma"/>
                <a:cs typeface="Tahoma"/>
              </a:rPr>
              <a:t>)</a:t>
            </a:r>
            <a:endParaRPr sz="10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>
              <a:latin typeface="Tahoma"/>
              <a:cs typeface="Tahoma"/>
            </a:endParaRPr>
          </a:p>
          <a:p>
            <a:pPr marL="25400">
              <a:lnSpc>
                <a:spcPct val="100000"/>
              </a:lnSpc>
            </a:pPr>
            <a:r>
              <a:rPr sz="1000" spc="-10" dirty="0">
                <a:latin typeface="Tahoma"/>
                <a:cs typeface="Tahoma"/>
              </a:rPr>
              <a:t>Estimate</a:t>
            </a:r>
            <a:r>
              <a:rPr sz="1000" spc="-35" dirty="0">
                <a:latin typeface="Tahoma"/>
                <a:cs typeface="Tahoma"/>
              </a:rPr>
              <a:t> investment </a:t>
            </a:r>
            <a:r>
              <a:rPr sz="1000" spc="-20" dirty="0">
                <a:latin typeface="Tahoma"/>
                <a:cs typeface="Tahoma"/>
              </a:rPr>
              <a:t>rate</a:t>
            </a:r>
            <a:r>
              <a:rPr sz="1000" spc="-30" dirty="0">
                <a:latin typeface="Tahoma"/>
                <a:cs typeface="Tahoma"/>
              </a:rPr>
              <a:t> using </a:t>
            </a:r>
            <a:r>
              <a:rPr sz="1000" spc="-20" dirty="0">
                <a:latin typeface="Tahoma"/>
                <a:cs typeface="Tahoma"/>
              </a:rPr>
              <a:t>bins: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1299133"/>
            <a:ext cx="59601" cy="5960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855851"/>
            <a:ext cx="59601" cy="5960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031911"/>
            <a:ext cx="48018" cy="48018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66877" y="1750644"/>
            <a:ext cx="3068955" cy="36766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000" spc="-10" dirty="0">
                <a:latin typeface="Tahoma"/>
                <a:cs typeface="Tahoma"/>
              </a:rPr>
              <a:t>where:</a:t>
            </a:r>
            <a:endParaRPr sz="1000" dirty="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  <a:spcBef>
                <a:spcPts val="195"/>
              </a:spcBef>
            </a:pPr>
            <a:r>
              <a:rPr sz="900" dirty="0">
                <a:latin typeface="Tahoma"/>
                <a:cs typeface="Tahoma"/>
              </a:rPr>
              <a:t>Bank</a:t>
            </a:r>
            <a:r>
              <a:rPr sz="900" spc="2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supply</a:t>
            </a:r>
            <a:r>
              <a:rPr sz="900" spc="2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shocks</a:t>
            </a:r>
            <a:r>
              <a:rPr sz="900" spc="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(BS)</a:t>
            </a:r>
            <a:r>
              <a:rPr sz="900" spc="25" dirty="0">
                <a:latin typeface="Tahoma"/>
                <a:cs typeface="Tahoma"/>
              </a:rPr>
              <a:t> </a:t>
            </a:r>
            <a:r>
              <a:rPr sz="900" spc="-30" dirty="0">
                <a:latin typeface="Tahoma"/>
                <a:cs typeface="Tahoma"/>
              </a:rPr>
              <a:t>are</a:t>
            </a:r>
            <a:r>
              <a:rPr sz="900" spc="2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collapsed</a:t>
            </a:r>
            <a:r>
              <a:rPr sz="900" spc="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to</a:t>
            </a:r>
            <a:r>
              <a:rPr sz="900" spc="2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firm-</a:t>
            </a:r>
            <a:r>
              <a:rPr sz="900" spc="-45" dirty="0">
                <a:latin typeface="Tahoma"/>
                <a:cs typeface="Tahoma"/>
              </a:rPr>
              <a:t>year</a:t>
            </a:r>
            <a:r>
              <a:rPr sz="900" spc="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level:</a:t>
            </a:r>
            <a:endParaRPr sz="900" dirty="0">
              <a:latin typeface="Tahoma"/>
              <a:cs typeface="Tahom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object 17"/>
              <p:cNvSpPr txBox="1"/>
              <p:nvPr/>
            </p:nvSpPr>
            <p:spPr>
              <a:xfrm>
                <a:off x="521347" y="2469294"/>
                <a:ext cx="3881754" cy="717825"/>
              </a:xfrm>
              <a:prstGeom prst="rect">
                <a:avLst/>
              </a:prstGeom>
            </p:spPr>
            <p:txBody>
              <a:bodyPr vert="horz" wrap="square" lIns="0" tIns="52705" rIns="0" bIns="0" rtlCol="0">
                <a:spAutoFit/>
              </a:bodyPr>
              <a:lstStyle/>
              <a:p>
                <a:pPr marL="38100">
                  <a:lnSpc>
                    <a:spcPct val="100000"/>
                  </a:lnSpc>
                  <a:spcBef>
                    <a:spcPts val="415"/>
                  </a:spcBef>
                </a:pPr>
                <a:r>
                  <a:rPr lang="it-IT" sz="900" spc="-30" dirty="0" smtClean="0">
                    <a:latin typeface="Tahoma"/>
                    <a:cs typeface="Tahoma"/>
                  </a:rPr>
                  <a:t>here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i="1" spc="80" dirty="0">
                    <a:latin typeface="Arial"/>
                    <a:cs typeface="Arial"/>
                  </a:rPr>
                  <a:t>t</a:t>
                </a:r>
                <a:r>
                  <a:rPr lang="it-IT" sz="900" i="1" spc="-5" dirty="0">
                    <a:latin typeface="Arial"/>
                    <a:cs typeface="Arial"/>
                  </a:rPr>
                  <a:t> </a:t>
                </a:r>
                <a:r>
                  <a:rPr lang="it-IT" sz="900" i="1" spc="-10" dirty="0">
                    <a:latin typeface="Meiryo"/>
                    <a:cs typeface="Meiryo"/>
                  </a:rPr>
                  <a:t>−</a:t>
                </a:r>
                <a:r>
                  <a:rPr lang="it-IT" sz="900" i="1" spc="-105" dirty="0">
                    <a:latin typeface="Meiryo"/>
                    <a:cs typeface="Meiryo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1 </a:t>
                </a:r>
                <a:r>
                  <a:rPr lang="it-IT" sz="900" spc="-30" dirty="0">
                    <a:latin typeface="Tahoma"/>
                    <a:cs typeface="Tahoma"/>
                  </a:rPr>
                  <a:t>refers</a:t>
                </a:r>
                <a:r>
                  <a:rPr lang="it-IT" sz="900" dirty="0">
                    <a:latin typeface="Tahoma"/>
                    <a:cs typeface="Tahoma"/>
                  </a:rPr>
                  <a:t> to</a:t>
                </a:r>
                <a:r>
                  <a:rPr lang="it-IT" sz="900" spc="-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4 </a:t>
                </a:r>
                <a:r>
                  <a:rPr lang="it-IT" sz="900" spc="-25" dirty="0">
                    <a:latin typeface="Tahoma"/>
                    <a:cs typeface="Tahoma"/>
                  </a:rPr>
                  <a:t>quarters</a:t>
                </a:r>
                <a:r>
                  <a:rPr lang="it-IT" sz="90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back.</a:t>
                </a:r>
                <a:endParaRPr lang="it-IT" sz="900" dirty="0">
                  <a:latin typeface="Tahoma"/>
                  <a:cs typeface="Tahoma"/>
                </a:endParaRPr>
              </a:p>
              <a:p>
                <a:pPr marL="38100" marR="30480">
                  <a:lnSpc>
                    <a:spcPct val="101499"/>
                  </a:lnSpc>
                  <a:spcBef>
                    <a:spcPts val="300"/>
                  </a:spcBef>
                </a:pPr>
                <a:r>
                  <a:rPr lang="it-IT" sz="900" i="1" dirty="0">
                    <a:latin typeface="Arial"/>
                    <a:cs typeface="Arial"/>
                  </a:rPr>
                  <a:t>X</a:t>
                </a:r>
                <a:r>
                  <a:rPr lang="it-IT" sz="900" i="1" baseline="-9259" dirty="0">
                    <a:latin typeface="Arial"/>
                    <a:cs typeface="Arial"/>
                  </a:rPr>
                  <a:t>f</a:t>
                </a:r>
                <a:r>
                  <a:rPr lang="it-IT" sz="900" i="1" spc="-67" baseline="-9259" dirty="0">
                    <a:latin typeface="Arial"/>
                    <a:cs typeface="Arial"/>
                  </a:rPr>
                  <a:t> </a:t>
                </a:r>
                <a:r>
                  <a:rPr lang="it-IT" sz="900" i="1" spc="89" baseline="-9259" dirty="0">
                    <a:latin typeface="Arial"/>
                    <a:cs typeface="Arial"/>
                  </a:rPr>
                  <a:t>,t</a:t>
                </a:r>
                <a:r>
                  <a:rPr lang="it-IT" sz="900" i="1" spc="254" baseline="-9259" dirty="0">
                    <a:latin typeface="Arial"/>
                    <a:cs typeface="Arial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=</a:t>
                </a:r>
                <a:r>
                  <a:rPr lang="it-IT" sz="900" i="1" spc="-10" dirty="0">
                    <a:latin typeface="Meiryo"/>
                    <a:cs typeface="Meiryo"/>
                  </a:rPr>
                  <a:t>{</a:t>
                </a:r>
                <a:r>
                  <a:rPr lang="it-IT" sz="900" spc="-10" dirty="0">
                    <a:latin typeface="Tahoma"/>
                    <a:cs typeface="Tahoma"/>
                  </a:rPr>
                  <a:t>Cash</a:t>
                </a:r>
                <a:r>
                  <a:rPr lang="it-IT" sz="900" spc="1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flow/Capital,</a:t>
                </a:r>
                <a:r>
                  <a:rPr lang="it-IT" sz="900" spc="15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mean</a:t>
                </a:r>
                <a:r>
                  <a:rPr lang="it-IT" sz="900" spc="10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Loan-to-</a:t>
                </a:r>
                <a:r>
                  <a:rPr lang="it-IT" sz="900" dirty="0">
                    <a:latin typeface="Tahoma"/>
                    <a:cs typeface="Tahoma"/>
                  </a:rPr>
                  <a:t>Assets</a:t>
                </a:r>
                <a:r>
                  <a:rPr lang="it-IT" sz="900" spc="1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Ratio,</a:t>
                </a:r>
                <a:r>
                  <a:rPr lang="it-IT" sz="900" spc="15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mean</a:t>
                </a:r>
                <a:r>
                  <a:rPr lang="it-IT" sz="900" spc="10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Bonds-to-</a:t>
                </a:r>
                <a:r>
                  <a:rPr lang="it-IT" sz="900" spc="-10" dirty="0">
                    <a:latin typeface="Tahoma"/>
                    <a:cs typeface="Tahoma"/>
                  </a:rPr>
                  <a:t>Assets </a:t>
                </a:r>
                <a:r>
                  <a:rPr lang="it-IT" sz="900" dirty="0">
                    <a:latin typeface="Tahoma"/>
                    <a:cs typeface="Tahoma"/>
                  </a:rPr>
                  <a:t>Ratio,</a:t>
                </a:r>
                <a:r>
                  <a:rPr lang="it-IT" sz="900" spc="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Credit</a:t>
                </a:r>
                <a:r>
                  <a:rPr lang="it-IT" sz="900" spc="5" dirty="0">
                    <a:latin typeface="Tahoma"/>
                    <a:cs typeface="Tahoma"/>
                  </a:rPr>
                  <a:t> </a:t>
                </a:r>
                <a:r>
                  <a:rPr lang="it-IT" sz="900" spc="-25" dirty="0">
                    <a:latin typeface="Tahoma"/>
                    <a:cs typeface="Tahoma"/>
                  </a:rPr>
                  <a:t>score,</a:t>
                </a:r>
                <a:r>
                  <a:rPr lang="it-IT" sz="900" spc="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Firm</a:t>
                </a:r>
                <a:r>
                  <a:rPr lang="it-IT" sz="900" spc="5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size,</a:t>
                </a:r>
                <a:r>
                  <a:rPr lang="it-IT" sz="900" spc="1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Firm</a:t>
                </a:r>
                <a:r>
                  <a:rPr lang="it-IT" sz="900" spc="5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Age</a:t>
                </a:r>
                <a:r>
                  <a:rPr lang="it-IT" sz="900" i="1" spc="-20" dirty="0">
                    <a:latin typeface="Meiryo"/>
                    <a:cs typeface="Meiryo"/>
                  </a:rPr>
                  <a:t>}</a:t>
                </a:r>
                <a:endParaRPr lang="it-IT" sz="900" dirty="0">
                  <a:latin typeface="Meiryo"/>
                  <a:cs typeface="Meiryo"/>
                </a:endParaRPr>
              </a:p>
              <a:p>
                <a:pPr marL="38100">
                  <a:lnSpc>
                    <a:spcPct val="100000"/>
                  </a:lnSpc>
                  <a:spcBef>
                    <a:spcPts val="310"/>
                  </a:spcBef>
                </a:pPr>
                <a:r>
                  <a:rPr lang="el-GR" sz="900" i="1" spc="55" dirty="0">
                    <a:latin typeface="Times New Roman"/>
                    <a:cs typeface="Times New Roman"/>
                  </a:rPr>
                  <a:t>γ</a:t>
                </a:r>
                <a:r>
                  <a:rPr lang="it-IT" sz="900" i="1" spc="82" baseline="-9259" dirty="0">
                    <a:latin typeface="Arial"/>
                    <a:cs typeface="Arial"/>
                  </a:rPr>
                  <a:t>s,t</a:t>
                </a:r>
                <a:r>
                  <a:rPr lang="it-IT" sz="900" i="1" spc="337" baseline="-9259" dirty="0">
                    <a:latin typeface="Arial"/>
                    <a:cs typeface="Arial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is</a:t>
                </a:r>
                <a:r>
                  <a:rPr lang="it-IT" sz="900" spc="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the</a:t>
                </a:r>
                <a:r>
                  <a:rPr lang="it-IT" sz="900" spc="25" dirty="0">
                    <a:latin typeface="Tahoma"/>
                    <a:cs typeface="Tahoma"/>
                  </a:rPr>
                  <a:t> </a:t>
                </a:r>
                <a:r>
                  <a:rPr lang="it-IT" sz="900" spc="-25" dirty="0">
                    <a:latin typeface="Tahoma"/>
                    <a:cs typeface="Tahoma"/>
                  </a:rPr>
                  <a:t>industry-</a:t>
                </a:r>
                <a:r>
                  <a:rPr lang="it-IT" sz="900" spc="-40" dirty="0">
                    <a:latin typeface="Tahoma"/>
                    <a:cs typeface="Tahoma"/>
                  </a:rPr>
                  <a:t>year</a:t>
                </a:r>
                <a:r>
                  <a:rPr lang="it-IT" sz="900" spc="2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FE’s</a:t>
                </a:r>
                <a:r>
                  <a:rPr lang="it-IT" sz="900" spc="25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computed</a:t>
                </a:r>
                <a:r>
                  <a:rPr lang="it-IT" sz="900" spc="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on</a:t>
                </a:r>
                <a:r>
                  <a:rPr lang="it-IT" sz="900" spc="25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sz="900" baseline="-9259" dirty="0">
                  <a:latin typeface="Arial"/>
                  <a:cs typeface="Arial"/>
                </a:endParaRPr>
              </a:p>
            </p:txBody>
          </p:sp>
        </mc:Choice>
        <mc:Fallback>
          <p:sp>
            <p:nvSpPr>
              <p:cNvPr id="17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347" y="2469294"/>
                <a:ext cx="3881754" cy="717825"/>
              </a:xfrm>
              <a:prstGeom prst="rect">
                <a:avLst/>
              </a:prstGeom>
              <a:blipFill>
                <a:blip r:embed="rId5"/>
                <a:stretch>
                  <a:fillRect l="-943" r="-786" b="-593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8169" y="2762952"/>
            <a:ext cx="48018" cy="4801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8169" y="3079259"/>
            <a:ext cx="48018" cy="48018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20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asellaDiTesto 20"/>
              <p:cNvSpPr txBox="1"/>
              <p:nvPr/>
            </p:nvSpPr>
            <p:spPr>
              <a:xfrm>
                <a:off x="366877" y="1346510"/>
                <a:ext cx="3376116" cy="431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1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sz="1000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𝜄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23"/>
                            </m:rP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  <m:e>
                          <m:sSub>
                            <m:sSubPr>
                              <m:ctrlP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𝜄</m:t>
                              </m:r>
                            </m:sub>
                          </m:sSub>
                          <m:r>
                            <a:rPr lang="it-IT" sz="1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d>
                            <m:dPr>
                              <m:ctrlPr>
                                <a:rPr lang="it-IT" sz="10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𝜄</m:t>
                              </m:r>
                            </m:e>
                          </m:d>
                          <m:r>
                            <a:rPr lang="it-IT" sz="1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it-IT" sz="1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𝐵𝑆</m:t>
                              </m:r>
                            </m:e>
                            <m:sub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  <m:r>
                        <a:rPr lang="it-IT" sz="1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sSub>
                        <m:sSubPr>
                          <m:ctrlPr>
                            <a:rPr lang="it-IT" sz="1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𝐵𝑆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it-IT" sz="1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1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1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it-IT" sz="1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it-IT" sz="1000" dirty="0"/>
              </a:p>
            </p:txBody>
          </p:sp>
        </mc:Choice>
        <mc:Fallback>
          <p:sp>
            <p:nvSpPr>
              <p:cNvPr id="21" name="CasellaDiTesto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877" y="1346510"/>
                <a:ext cx="3376116" cy="431978"/>
              </a:xfrm>
              <a:prstGeom prst="rect">
                <a:avLst/>
              </a:prstGeom>
              <a:blipFill>
                <a:blip r:embed="rId7"/>
                <a:stretch>
                  <a:fillRect l="-542" t="-118310" b="-17746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ttangolo 21"/>
              <p:cNvSpPr/>
              <p:nvPr/>
            </p:nvSpPr>
            <p:spPr>
              <a:xfrm>
                <a:off x="95300" y="2031911"/>
                <a:ext cx="2397312" cy="5096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9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𝐵𝑆</m:t>
                          </m:r>
                        </m:e>
                        <m:sub>
                          <m: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9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it-IT" sz="900" dirty="0"/>
              </a:p>
            </p:txBody>
          </p:sp>
        </mc:Choice>
        <mc:Fallback>
          <p:sp>
            <p:nvSpPr>
              <p:cNvPr id="22" name="Rettangolo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00" y="2031911"/>
                <a:ext cx="2397312" cy="509627"/>
              </a:xfrm>
              <a:prstGeom prst="rect">
                <a:avLst/>
              </a:prstGeom>
              <a:blipFill>
                <a:blip r:embed="rId8"/>
                <a:stretch>
                  <a:fillRect t="-80952" b="-12857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Investment</a:t>
            </a:r>
            <a:r>
              <a:rPr spc="-50" dirty="0"/>
              <a:t> </a:t>
            </a:r>
            <a:r>
              <a:rPr spc="-20" dirty="0"/>
              <a:t>rate</a:t>
            </a:r>
            <a:r>
              <a:rPr spc="-55" dirty="0"/>
              <a:t> </a:t>
            </a:r>
            <a:r>
              <a:rPr spc="-60" dirty="0"/>
              <a:t>regressions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6313" y="537745"/>
            <a:ext cx="3815715" cy="26733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900" spc="-20" dirty="0">
                <a:solidFill>
                  <a:srgbClr val="3333B2"/>
                </a:solidFill>
                <a:latin typeface="Tahoma"/>
                <a:cs typeface="Tahoma"/>
              </a:rPr>
              <a:t>T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able:</a:t>
            </a:r>
            <a:r>
              <a:rPr sz="900" u="sng" spc="-1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Investment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rate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regressions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using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i="1" u="sng" spc="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σ</a:t>
            </a:r>
            <a:r>
              <a:rPr sz="900" i="1" u="sng" spc="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estimated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on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industries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and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 smtClean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years</a:t>
            </a:r>
            <a:r>
              <a:rPr lang="it-IT" sz="900" i="1" spc="-509" baseline="-7936" dirty="0" smtClean="0">
                <a:latin typeface="Meiryo"/>
                <a:cs typeface="Meiryo"/>
              </a:rPr>
              <a:t>†</a:t>
            </a:r>
            <a:r>
              <a:rPr lang="it-IT" sz="900" i="1" spc="419" baseline="30000" dirty="0" smtClean="0">
                <a:latin typeface="Meiryo"/>
                <a:cs typeface="Meiryo"/>
              </a:rPr>
              <a:t> </a:t>
            </a:r>
            <a:r>
              <a:rPr sz="900" u="sng" spc="500" dirty="0" smtClean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endParaRPr sz="900" dirty="0">
              <a:latin typeface="Tahoma"/>
              <a:cs typeface="Tahoma"/>
            </a:endParaRPr>
          </a:p>
          <a:p>
            <a:pPr marL="1497330">
              <a:lnSpc>
                <a:spcPct val="100000"/>
              </a:lnSpc>
              <a:spcBef>
                <a:spcPts val="65"/>
              </a:spcBef>
              <a:tabLst>
                <a:tab pos="2973070" algn="l"/>
              </a:tabLst>
            </a:pPr>
            <a:r>
              <a:rPr sz="550" spc="-35" dirty="0">
                <a:latin typeface="Tahoma"/>
                <a:cs typeface="Tahoma"/>
              </a:rPr>
              <a:t>2009-</a:t>
            </a:r>
            <a:r>
              <a:rPr sz="550" spc="-20" dirty="0">
                <a:latin typeface="Tahoma"/>
                <a:cs typeface="Tahoma"/>
              </a:rPr>
              <a:t>2015</a:t>
            </a:r>
            <a:r>
              <a:rPr sz="550" dirty="0">
                <a:latin typeface="Tahoma"/>
                <a:cs typeface="Tahoma"/>
              </a:rPr>
              <a:t>	</a:t>
            </a:r>
            <a:r>
              <a:rPr sz="550" spc="-35" dirty="0">
                <a:latin typeface="Tahoma"/>
                <a:cs typeface="Tahoma"/>
              </a:rPr>
              <a:t>2010-</a:t>
            </a:r>
            <a:r>
              <a:rPr sz="550" spc="-20" dirty="0">
                <a:latin typeface="Tahoma"/>
                <a:cs typeface="Tahoma"/>
              </a:rPr>
              <a:t>2015</a:t>
            </a:r>
            <a:endParaRPr sz="550" dirty="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201137"/>
              </p:ext>
            </p:extLst>
          </p:nvPr>
        </p:nvGraphicFramePr>
        <p:xfrm>
          <a:off x="360073" y="816826"/>
          <a:ext cx="3865244" cy="21850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1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1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67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60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11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747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(1)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(2)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(3)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(4)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(5)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(6)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(7)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(8)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47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Linear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Linear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55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-20" dirty="0">
                          <a:latin typeface="Tahoma"/>
                          <a:cs typeface="Tahoma"/>
                        </a:rPr>
                        <a:t>ihst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0" dirty="0">
                          <a:latin typeface="Tahoma"/>
                          <a:cs typeface="Tahoma"/>
                        </a:rPr>
                        <a:t>PPML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Linear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Linear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55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-20" dirty="0">
                          <a:latin typeface="Tahoma"/>
                          <a:cs typeface="Tahoma"/>
                        </a:rPr>
                        <a:t>ihst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20" dirty="0">
                          <a:latin typeface="Tahoma"/>
                          <a:cs typeface="Tahoma"/>
                        </a:rPr>
                        <a:t>PPML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045">
                <a:tc>
                  <a:txBody>
                    <a:bodyPr/>
                    <a:lstStyle/>
                    <a:p>
                      <a:pPr marL="178435">
                        <a:lnSpc>
                          <a:spcPts val="580"/>
                        </a:lnSpc>
                        <a:spcBef>
                          <a:spcPts val="160"/>
                        </a:spcBef>
                      </a:pP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67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35" dirty="0">
                          <a:latin typeface="Arial"/>
                          <a:cs typeface="Arial"/>
                        </a:rPr>
                        <a:t>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0.105***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0.113**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9525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[0.040]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762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[0.047]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60">
                <a:tc>
                  <a:txBody>
                    <a:bodyPr/>
                    <a:lstStyle/>
                    <a:p>
                      <a:pPr marR="41910" algn="r">
                        <a:lnSpc>
                          <a:spcPts val="580"/>
                        </a:lnSpc>
                        <a:spcBef>
                          <a:spcPts val="5"/>
                        </a:spcBef>
                      </a:pPr>
                      <a:r>
                        <a:rPr sz="825" spc="-1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179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825" b="1" baseline="1010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baseline="1010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825" i="1" spc="112" baseline="1010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825" spc="60" baseline="1010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25" spc="-37" baseline="10101" dirty="0">
                          <a:latin typeface="Tahoma"/>
                          <a:cs typeface="Tahoma"/>
                        </a:rPr>
                        <a:t>1)</a:t>
                      </a:r>
                      <a:endParaRPr sz="825" baseline="10101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0.196***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0.195***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1.307***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0.162***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0.164***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0.858**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[0.051]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[0.041]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[0.378]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[0.056]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[0.045]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[0.432]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360">
                <a:tc>
                  <a:txBody>
                    <a:bodyPr/>
                    <a:lstStyle/>
                    <a:p>
                      <a:pPr marR="41910" algn="r">
                        <a:lnSpc>
                          <a:spcPts val="580"/>
                        </a:lnSpc>
                        <a:spcBef>
                          <a:spcPts val="5"/>
                        </a:spcBef>
                      </a:pPr>
                      <a:r>
                        <a:rPr sz="825" spc="-1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179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825" b="1" baseline="1010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baseline="1010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825" i="1" spc="112" baseline="1010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825" spc="60" baseline="1010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25" spc="-37" baseline="10101" dirty="0">
                          <a:latin typeface="Tahoma"/>
                          <a:cs typeface="Tahoma"/>
                        </a:rPr>
                        <a:t>2)</a:t>
                      </a:r>
                      <a:endParaRPr sz="825" baseline="10101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360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0.065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0.071*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0.275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0.086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0.091**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0.365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[0.048]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[0.039]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[0.362]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[0.057]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[0.045]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[0.441]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360">
                <a:tc>
                  <a:txBody>
                    <a:bodyPr/>
                    <a:lstStyle/>
                    <a:p>
                      <a:pPr marR="41910" algn="r">
                        <a:lnSpc>
                          <a:spcPts val="580"/>
                        </a:lnSpc>
                        <a:spcBef>
                          <a:spcPts val="5"/>
                        </a:spcBef>
                      </a:pPr>
                      <a:r>
                        <a:rPr sz="825" spc="-1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179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825" b="1" baseline="1010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baseline="1010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825" i="1" spc="112" baseline="1010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825" spc="60" baseline="1010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25" spc="-37" baseline="10101" dirty="0">
                          <a:latin typeface="Tahoma"/>
                          <a:cs typeface="Tahoma"/>
                        </a:rPr>
                        <a:t>3)</a:t>
                      </a:r>
                      <a:endParaRPr sz="825" baseline="10101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360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0.010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0.008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550" spc="-10" dirty="0">
                          <a:latin typeface="Tahoma"/>
                          <a:cs typeface="Tahoma"/>
                        </a:rPr>
                        <a:t>0.005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0.027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0.024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0.122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[0.057]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[0.045]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[0.420]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[0.065]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[0.052]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3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[0.522]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7155">
                <a:tc>
                  <a:txBody>
                    <a:bodyPr/>
                    <a:lstStyle/>
                    <a:p>
                      <a:pPr marR="41910" algn="r">
                        <a:lnSpc>
                          <a:spcPts val="670"/>
                        </a:lnSpc>
                      </a:pPr>
                      <a:r>
                        <a:rPr sz="1050" i="1" spc="419" baseline="-7936" dirty="0" smtClean="0">
                          <a:latin typeface="Meiryo"/>
                          <a:cs typeface="Meiryo"/>
                        </a:rPr>
                        <a:t> </a:t>
                      </a:r>
                      <a:r>
                        <a:rPr sz="825" spc="-1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120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 ,t</a:t>
                      </a:r>
                      <a:r>
                        <a:rPr sz="35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825" b="1" baseline="1010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baseline="1010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825" i="1" spc="60" baseline="1010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825" spc="15" baseline="1010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25" spc="-37" baseline="10101" dirty="0">
                          <a:latin typeface="Tahoma"/>
                          <a:cs typeface="Tahoma"/>
                        </a:rPr>
                        <a:t>4)</a:t>
                      </a:r>
                      <a:endParaRPr sz="825" baseline="10101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360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0.070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0.063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0.302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0.018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0.027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550" spc="-10" dirty="0">
                          <a:latin typeface="Tahoma"/>
                          <a:cs typeface="Tahoma"/>
                        </a:rPr>
                        <a:t>0.062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9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ts val="45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[0.060]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45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[0.048]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45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[0.443]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45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[0.087]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45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[0.069]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455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[0.697]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5725">
                <a:tc>
                  <a:txBody>
                    <a:bodyPr/>
                    <a:lstStyle/>
                    <a:p>
                      <a:pPr marL="178435">
                        <a:lnSpc>
                          <a:spcPts val="580"/>
                        </a:lnSpc>
                      </a:pPr>
                      <a:r>
                        <a:rPr sz="825" spc="-52" baseline="10101" dirty="0">
                          <a:latin typeface="Tahoma"/>
                          <a:cs typeface="Tahoma"/>
                        </a:rPr>
                        <a:t>log(</a:t>
                      </a:r>
                      <a:r>
                        <a:rPr sz="825" i="1" spc="-52" baseline="10101" dirty="0">
                          <a:latin typeface="Arial"/>
                          <a:cs typeface="Arial"/>
                        </a:rPr>
                        <a:t>Employees</a:t>
                      </a:r>
                      <a:r>
                        <a:rPr sz="350" i="1" spc="-3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10" dirty="0">
                          <a:latin typeface="Meiryo"/>
                          <a:cs typeface="Meiryo"/>
                        </a:rPr>
                        <a:t>−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825" spc="-15" baseline="10101" dirty="0">
                          <a:latin typeface="Tahoma"/>
                          <a:cs typeface="Tahoma"/>
                        </a:rPr>
                        <a:t>)</a:t>
                      </a:r>
                      <a:endParaRPr sz="825" baseline="10101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178435">
                        <a:lnSpc>
                          <a:spcPts val="560"/>
                        </a:lnSpc>
                      </a:pPr>
                      <a:r>
                        <a:rPr sz="825" i="1" spc="-37" baseline="10101" dirty="0">
                          <a:latin typeface="Arial"/>
                          <a:cs typeface="Arial"/>
                        </a:rPr>
                        <a:t>Age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178435">
                        <a:lnSpc>
                          <a:spcPts val="560"/>
                        </a:lnSpc>
                      </a:pP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Credit</a:t>
                      </a:r>
                      <a:r>
                        <a:rPr sz="825" i="1" spc="7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52" baseline="10101" dirty="0">
                          <a:latin typeface="Arial"/>
                          <a:cs typeface="Arial"/>
                        </a:rPr>
                        <a:t>Score</a:t>
                      </a:r>
                      <a:r>
                        <a:rPr sz="350" i="1" spc="-3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Meiryo"/>
                          <a:cs typeface="Meiryo"/>
                        </a:rPr>
                        <a:t>−</a:t>
                      </a:r>
                      <a:r>
                        <a:rPr sz="350" spc="-20" dirty="0">
                          <a:latin typeface="Tahoma"/>
                          <a:cs typeface="Tahoma"/>
                        </a:rPr>
                        <a:t>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82550">
                <a:tc>
                  <a:txBody>
                    <a:bodyPr/>
                    <a:lstStyle/>
                    <a:p>
                      <a:pPr marR="73025" algn="r">
                        <a:lnSpc>
                          <a:spcPts val="555"/>
                        </a:lnSpc>
                      </a:pPr>
                      <a:r>
                        <a:rPr sz="825" i="1" spc="-82" baseline="10101" dirty="0">
                          <a:latin typeface="Arial"/>
                          <a:cs typeface="Arial"/>
                        </a:rPr>
                        <a:t>Cash</a:t>
                      </a:r>
                      <a:r>
                        <a:rPr sz="825" i="1" spc="157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30" baseline="10101" dirty="0">
                          <a:latin typeface="Arial"/>
                          <a:cs typeface="Arial"/>
                        </a:rPr>
                        <a:t>Flow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825" i="1" baseline="10101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Meiryo"/>
                          <a:cs typeface="Meiryo"/>
                        </a:rPr>
                        <a:t>−</a:t>
                      </a:r>
                      <a:r>
                        <a:rPr sz="350" spc="-20" dirty="0">
                          <a:latin typeface="Tahoma"/>
                          <a:cs typeface="Tahoma"/>
                        </a:rPr>
                        <a:t>1</a:t>
                      </a:r>
                      <a:endParaRPr sz="350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R="42545" algn="r">
                        <a:lnSpc>
                          <a:spcPts val="560"/>
                        </a:lnSpc>
                      </a:pPr>
                      <a:r>
                        <a:rPr sz="825" spc="-1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89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825" spc="-60" baseline="1010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25" i="1" spc="150" baseline="1010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825" i="1" spc="-37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LAR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spc="-75" baseline="10101" dirty="0">
                          <a:latin typeface="Tahoma"/>
                          <a:cs typeface="Tahoma"/>
                        </a:rPr>
                        <a:t>)</a:t>
                      </a:r>
                      <a:endParaRPr sz="825" baseline="10101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83820">
                <a:tc>
                  <a:txBody>
                    <a:bodyPr/>
                    <a:lstStyle/>
                    <a:p>
                      <a:pPr marR="33655" algn="r">
                        <a:lnSpc>
                          <a:spcPts val="560"/>
                        </a:lnSpc>
                      </a:pPr>
                      <a:r>
                        <a:rPr sz="825" spc="-1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spc="-15" baseline="1010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825" i="1" spc="89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i="1" spc="-44" baseline="1010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825" spc="-60" baseline="1010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825" i="1" spc="150" baseline="1010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825" i="1" spc="-30" baseline="1010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baseline="1010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825" i="1" baseline="10101" dirty="0">
                          <a:latin typeface="Arial"/>
                          <a:cs typeface="Arial"/>
                        </a:rPr>
                        <a:t>BAR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25" spc="-75" baseline="10101" dirty="0">
                          <a:latin typeface="Tahoma"/>
                          <a:cs typeface="Tahoma"/>
                        </a:rPr>
                        <a:t>)</a:t>
                      </a:r>
                      <a:endParaRPr sz="825" baseline="10101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80645">
                <a:tc>
                  <a:txBody>
                    <a:bodyPr/>
                    <a:lstStyle/>
                    <a:p>
                      <a:pPr marL="178435">
                        <a:lnSpc>
                          <a:spcPts val="535"/>
                        </a:lnSpc>
                      </a:pPr>
                      <a:r>
                        <a:rPr sz="550" i="1" spc="-20" dirty="0">
                          <a:latin typeface="Arial"/>
                          <a:cs typeface="Arial"/>
                        </a:rPr>
                        <a:t>Industry</a:t>
                      </a:r>
                      <a:r>
                        <a:rPr sz="550" i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50" spc="-10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550" i="1" spc="-10" dirty="0">
                          <a:latin typeface="Arial"/>
                          <a:cs typeface="Arial"/>
                        </a:rPr>
                        <a:t>year</a:t>
                      </a:r>
                      <a:endParaRPr sz="5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5095">
                <a:tc>
                  <a:txBody>
                    <a:bodyPr/>
                    <a:lstStyle/>
                    <a:p>
                      <a:pPr marL="178435">
                        <a:lnSpc>
                          <a:spcPts val="580"/>
                        </a:lnSpc>
                      </a:pPr>
                      <a:r>
                        <a:rPr sz="550" dirty="0">
                          <a:latin typeface="Tahoma"/>
                          <a:cs typeface="Tahoma"/>
                        </a:rPr>
                        <a:t>Firm</a:t>
                      </a:r>
                      <a:r>
                        <a:rPr sz="55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-25" dirty="0">
                          <a:latin typeface="Tahoma"/>
                          <a:cs typeface="Tahoma"/>
                        </a:rPr>
                        <a:t>FE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Yes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5095">
                <a:tc>
                  <a:txBody>
                    <a:bodyPr/>
                    <a:lstStyle/>
                    <a:p>
                      <a:pPr marL="178435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293.426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293.426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293.426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293.405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255,596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255,596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255,596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40"/>
                        </a:lnSpc>
                        <a:spcBef>
                          <a:spcPts val="245"/>
                        </a:spcBef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255,050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31115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178435">
                        <a:lnSpc>
                          <a:spcPts val="560"/>
                        </a:lnSpc>
                      </a:pPr>
                      <a:r>
                        <a:rPr sz="550" spc="55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55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-10" dirty="0">
                          <a:latin typeface="Tahoma"/>
                          <a:cs typeface="Tahoma"/>
                        </a:rPr>
                        <a:t>Firms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61,350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61,350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61,350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61,341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58,646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58,646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58,646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58,427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178435">
                        <a:lnSpc>
                          <a:spcPts val="560"/>
                        </a:lnSpc>
                      </a:pPr>
                      <a:r>
                        <a:rPr sz="550" dirty="0">
                          <a:latin typeface="Tahoma"/>
                          <a:cs typeface="Tahoma"/>
                        </a:rPr>
                        <a:t>Adj.</a:t>
                      </a:r>
                      <a:r>
                        <a:rPr sz="550" spc="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-25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550" spc="-10" dirty="0">
                          <a:latin typeface="Tahoma"/>
                          <a:cs typeface="Tahoma"/>
                        </a:rPr>
                        <a:t>squared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0.281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0.281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0.299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8580" algn="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0.301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925" algn="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0.301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6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0.320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99060">
                <a:tc>
                  <a:txBody>
                    <a:bodyPr/>
                    <a:lstStyle/>
                    <a:p>
                      <a:pPr marL="178435">
                        <a:lnSpc>
                          <a:spcPts val="580"/>
                        </a:lnSpc>
                      </a:pPr>
                      <a:r>
                        <a:rPr sz="550" spc="-20" dirty="0">
                          <a:latin typeface="Tahoma"/>
                          <a:cs typeface="Tahoma"/>
                        </a:rPr>
                        <a:t>Pseudo</a:t>
                      </a:r>
                      <a:r>
                        <a:rPr sz="55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-25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550" spc="-10" dirty="0">
                          <a:latin typeface="Tahoma"/>
                          <a:cs typeface="Tahoma"/>
                        </a:rPr>
                        <a:t>squared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0.156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</a:pPr>
                      <a:r>
                        <a:rPr sz="550" spc="-10" dirty="0">
                          <a:latin typeface="Tahoma"/>
                          <a:cs typeface="Tahoma"/>
                        </a:rPr>
                        <a:t>0.163</a:t>
                      </a:r>
                      <a:endParaRPr sz="55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126530" y="3091738"/>
            <a:ext cx="1828800" cy="0"/>
          </a:xfrm>
          <a:custGeom>
            <a:avLst/>
            <a:gdLst/>
            <a:ahLst/>
            <a:cxnLst/>
            <a:rect l="l" t="t" r="r" b="b"/>
            <a:pathLst>
              <a:path w="1828800">
                <a:moveTo>
                  <a:pt x="0" y="0"/>
                </a:moveTo>
                <a:lnTo>
                  <a:pt x="182880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8430" y="3114334"/>
            <a:ext cx="4394835" cy="23304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38100" marR="30480" indent="143510">
              <a:lnSpc>
                <a:spcPts val="800"/>
              </a:lnSpc>
              <a:spcBef>
                <a:spcPts val="155"/>
              </a:spcBef>
            </a:pPr>
            <a:r>
              <a:rPr sz="900" i="1" spc="-390" baseline="27777" dirty="0">
                <a:latin typeface="Meiryo"/>
                <a:cs typeface="Meiryo"/>
              </a:rPr>
              <a:t>†</a:t>
            </a:r>
            <a:r>
              <a:rPr sz="900" i="1" spc="135" baseline="27777" dirty="0">
                <a:latin typeface="Meiryo"/>
                <a:cs typeface="Meiryo"/>
              </a:rPr>
              <a:t> </a:t>
            </a:r>
            <a:r>
              <a:rPr sz="700" dirty="0">
                <a:latin typeface="Tahoma"/>
                <a:cs typeface="Tahoma"/>
              </a:rPr>
              <a:t>Linear</a:t>
            </a:r>
            <a:r>
              <a:rPr sz="700" spc="-30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is </a:t>
            </a:r>
            <a:r>
              <a:rPr sz="700" spc="-10" dirty="0">
                <a:latin typeface="Tahoma"/>
                <a:cs typeface="Tahoma"/>
              </a:rPr>
              <a:t>reghdfe</a:t>
            </a:r>
            <a:r>
              <a:rPr sz="700" spc="5" dirty="0">
                <a:latin typeface="Tahoma"/>
                <a:cs typeface="Tahoma"/>
              </a:rPr>
              <a:t> </a:t>
            </a:r>
            <a:r>
              <a:rPr sz="700" spc="-10" dirty="0">
                <a:latin typeface="Tahoma"/>
                <a:cs typeface="Tahoma"/>
              </a:rPr>
              <a:t>estimator;</a:t>
            </a:r>
            <a:r>
              <a:rPr sz="700" dirty="0">
                <a:latin typeface="Tahoma"/>
                <a:cs typeface="Tahoma"/>
              </a:rPr>
              <a:t> Linear ihst</a:t>
            </a:r>
            <a:r>
              <a:rPr sz="700" spc="5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is </a:t>
            </a:r>
            <a:r>
              <a:rPr sz="700" spc="-10" dirty="0">
                <a:latin typeface="Tahoma"/>
                <a:cs typeface="Tahoma"/>
              </a:rPr>
              <a:t>reghdfe</a:t>
            </a:r>
            <a:r>
              <a:rPr sz="700" dirty="0">
                <a:latin typeface="Tahoma"/>
                <a:cs typeface="Tahoma"/>
              </a:rPr>
              <a:t> estimator with</a:t>
            </a:r>
            <a:r>
              <a:rPr sz="700" spc="5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the dep.</a:t>
            </a:r>
            <a:r>
              <a:rPr sz="700" spc="75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var.</a:t>
            </a:r>
            <a:r>
              <a:rPr sz="700" spc="70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as</a:t>
            </a:r>
            <a:r>
              <a:rPr sz="700" spc="5" dirty="0">
                <a:latin typeface="Tahoma"/>
                <a:cs typeface="Tahoma"/>
              </a:rPr>
              <a:t> </a:t>
            </a:r>
            <a:r>
              <a:rPr sz="700" spc="-10" dirty="0">
                <a:latin typeface="Tahoma"/>
                <a:cs typeface="Tahoma"/>
              </a:rPr>
              <a:t>inverse</a:t>
            </a:r>
            <a:r>
              <a:rPr sz="700" dirty="0">
                <a:latin typeface="Tahoma"/>
                <a:cs typeface="Tahoma"/>
              </a:rPr>
              <a:t> hyperbolic </a:t>
            </a:r>
            <a:r>
              <a:rPr sz="700" spc="-20" dirty="0">
                <a:latin typeface="Tahoma"/>
                <a:cs typeface="Tahoma"/>
              </a:rPr>
              <a:t>sine</a:t>
            </a:r>
            <a:r>
              <a:rPr sz="700" spc="-10" dirty="0">
                <a:latin typeface="Tahoma"/>
                <a:cs typeface="Tahoma"/>
              </a:rPr>
              <a:t> transformation;</a:t>
            </a:r>
            <a:r>
              <a:rPr sz="700" spc="15" dirty="0">
                <a:latin typeface="Tahoma"/>
                <a:cs typeface="Tahoma"/>
              </a:rPr>
              <a:t> </a:t>
            </a:r>
            <a:r>
              <a:rPr sz="700" spc="80" dirty="0">
                <a:latin typeface="Tahoma"/>
                <a:cs typeface="Tahoma"/>
              </a:rPr>
              <a:t>PPML</a:t>
            </a:r>
            <a:r>
              <a:rPr sz="700" spc="20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is</a:t>
            </a:r>
            <a:r>
              <a:rPr sz="700" spc="20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the</a:t>
            </a:r>
            <a:r>
              <a:rPr sz="700" spc="20" dirty="0">
                <a:latin typeface="Tahoma"/>
                <a:cs typeface="Tahoma"/>
              </a:rPr>
              <a:t> </a:t>
            </a:r>
            <a:r>
              <a:rPr sz="700" dirty="0">
                <a:latin typeface="Tahoma"/>
                <a:cs typeface="Tahoma"/>
              </a:rPr>
              <a:t>ppmlhdfe</a:t>
            </a:r>
            <a:r>
              <a:rPr sz="700" spc="20" dirty="0">
                <a:latin typeface="Tahoma"/>
                <a:cs typeface="Tahoma"/>
              </a:rPr>
              <a:t> </a:t>
            </a:r>
            <a:r>
              <a:rPr sz="700" spc="-10" dirty="0">
                <a:latin typeface="Tahoma"/>
                <a:cs typeface="Tahoma"/>
              </a:rPr>
              <a:t>estimator.</a:t>
            </a:r>
            <a:endParaRPr sz="7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21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Investment </a:t>
            </a:r>
            <a:r>
              <a:rPr spc="-20" dirty="0"/>
              <a:t>rate</a:t>
            </a:r>
            <a:r>
              <a:rPr spc="-80" dirty="0"/>
              <a:t> </a:t>
            </a:r>
            <a:r>
              <a:rPr dirty="0"/>
              <a:t>with</a:t>
            </a:r>
            <a:r>
              <a:rPr spc="-65" dirty="0"/>
              <a:t> </a:t>
            </a:r>
            <a:r>
              <a:rPr spc="-25" dirty="0"/>
              <a:t>bank</a:t>
            </a:r>
            <a:r>
              <a:rPr spc="-60" dirty="0"/>
              <a:t> </a:t>
            </a:r>
            <a:r>
              <a:rPr spc="-25" dirty="0"/>
              <a:t>specialization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22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1249" y="564894"/>
            <a:ext cx="4271010" cy="277495"/>
          </a:xfrm>
          <a:prstGeom prst="rect">
            <a:avLst/>
          </a:prstGeom>
        </p:spPr>
        <p:txBody>
          <a:bodyPr vert="horz" wrap="square" lIns="0" tIns="266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9"/>
              </a:spcBef>
              <a:tabLst>
                <a:tab pos="770255" algn="l"/>
                <a:tab pos="4257675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-1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Investment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rate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regressions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-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bank</a:t>
            </a:r>
            <a:r>
              <a:rPr sz="900" u="sng" spc="-1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specialization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  <a:p>
            <a:pPr marL="1713864">
              <a:lnSpc>
                <a:spcPct val="100000"/>
              </a:lnSpc>
              <a:spcBef>
                <a:spcPts val="70"/>
              </a:spcBef>
              <a:tabLst>
                <a:tab pos="3330575" algn="l"/>
              </a:tabLst>
            </a:pPr>
            <a:r>
              <a:rPr sz="600" spc="-35" dirty="0">
                <a:latin typeface="Tahoma"/>
                <a:cs typeface="Tahoma"/>
              </a:rPr>
              <a:t>2009-</a:t>
            </a:r>
            <a:r>
              <a:rPr sz="600" spc="-20" dirty="0">
                <a:latin typeface="Tahoma"/>
                <a:cs typeface="Tahoma"/>
              </a:rPr>
              <a:t>2015</a:t>
            </a:r>
            <a:r>
              <a:rPr sz="600" dirty="0">
                <a:latin typeface="Tahoma"/>
                <a:cs typeface="Tahoma"/>
              </a:rPr>
              <a:t>	</a:t>
            </a:r>
            <a:r>
              <a:rPr sz="600" spc="-35" dirty="0">
                <a:latin typeface="Tahoma"/>
                <a:cs typeface="Tahoma"/>
              </a:rPr>
              <a:t>2010-</a:t>
            </a:r>
            <a:r>
              <a:rPr sz="600" spc="-20" dirty="0">
                <a:latin typeface="Tahoma"/>
                <a:cs typeface="Tahoma"/>
              </a:rPr>
              <a:t>2015</a:t>
            </a:r>
            <a:endParaRPr sz="6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93949" y="855969"/>
          <a:ext cx="4244337" cy="2294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3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29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90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9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2827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(1)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(2)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(3)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(4)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(5)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(6)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(7)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(8)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2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5405" algn="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Linear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Linear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6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20" dirty="0">
                          <a:latin typeface="Tahoma"/>
                          <a:cs typeface="Tahoma"/>
                        </a:rPr>
                        <a:t>ihst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6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20" dirty="0">
                          <a:latin typeface="Tahoma"/>
                          <a:cs typeface="Tahoma"/>
                        </a:rPr>
                        <a:t>ihst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Linear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Linear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6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20" dirty="0">
                          <a:latin typeface="Tahoma"/>
                          <a:cs typeface="Tahoma"/>
                        </a:rPr>
                        <a:t>ihst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600" spc="-2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6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20" dirty="0">
                          <a:latin typeface="Tahoma"/>
                          <a:cs typeface="Tahoma"/>
                        </a:rPr>
                        <a:t>ihst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1016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textit(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87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900" i="1" spc="112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60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1)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1594" marR="37465" indent="-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600" spc="-40" dirty="0">
                          <a:latin typeface="Tahoma"/>
                          <a:cs typeface="Tahoma"/>
                        </a:rPr>
                        <a:t>0.159**</a:t>
                      </a:r>
                      <a:r>
                        <a:rPr sz="60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30" dirty="0">
                          <a:latin typeface="Tahoma"/>
                          <a:cs typeface="Tahoma"/>
                        </a:rPr>
                        <a:t>[0.064]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762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2870" marR="60325" indent="-3556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600" spc="-40" dirty="0">
                          <a:latin typeface="Tahoma"/>
                          <a:cs typeface="Tahoma"/>
                        </a:rPr>
                        <a:t>0.167***</a:t>
                      </a:r>
                      <a:r>
                        <a:rPr sz="60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[0.050]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762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8105" marR="38100" indent="-32384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600" spc="-40" dirty="0">
                          <a:latin typeface="Tahoma"/>
                          <a:cs typeface="Tahoma"/>
                        </a:rPr>
                        <a:t>0.185**</a:t>
                      </a:r>
                      <a:r>
                        <a:rPr sz="60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50" dirty="0">
                          <a:latin typeface="Tahoma"/>
                          <a:cs typeface="Tahoma"/>
                        </a:rPr>
                        <a:t>[0.072]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762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2870" marR="60325" indent="-3619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600" spc="-40" dirty="0">
                          <a:latin typeface="Tahoma"/>
                          <a:cs typeface="Tahoma"/>
                        </a:rPr>
                        <a:t>0.177***</a:t>
                      </a:r>
                      <a:r>
                        <a:rPr sz="60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[0.057]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762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72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900" i="1" spc="104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44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2)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0.027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0.042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0.110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0.105*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[0.064]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[0.074]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[0.058]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72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900" i="1" spc="104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44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3)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0.040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0.033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0.132*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0.111*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[0.068]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[0.052]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[0.078]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[0.061]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72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900" i="1" spc="104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44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4)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0.040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0.036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0.061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0.055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[0.072]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[0.057]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[0.101]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[0.080]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57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ψ</a:t>
                      </a:r>
                      <a:r>
                        <a:rPr sz="900" i="1" spc="135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37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1)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R="7556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0.074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0.079*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0.144**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0.134***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[0.055]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[0.043]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[0.065]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[0.051]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57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ψ</a:t>
                      </a:r>
                      <a:r>
                        <a:rPr sz="900" i="1" spc="135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37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2)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R="7556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0.078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0.020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0.079*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0.020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0.078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0.048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0.086*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0.030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[0.054]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[0.061]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[0.043]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[0.048]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7465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[0.071]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[0.056]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57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ψ</a:t>
                      </a:r>
                      <a:r>
                        <a:rPr sz="900" i="1" spc="135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37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3)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R="3746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0.134**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0.061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0.132***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0.056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0.078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0.059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0.088*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0.040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[0.054]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[0.043]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[0.047]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[0.062]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6830" algn="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[0.070]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59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[0.055]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4615">
                <a:tc>
                  <a:txBody>
                    <a:bodyPr/>
                    <a:lstStyle/>
                    <a:p>
                      <a:pPr marL="45085">
                        <a:lnSpc>
                          <a:spcPts val="640"/>
                        </a:lnSpc>
                        <a:spcBef>
                          <a:spcPts val="5"/>
                        </a:spcBef>
                      </a:pPr>
                      <a:r>
                        <a:rPr sz="900" spc="-15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spc="-15" baseline="9259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900" i="1" spc="157" baseline="9259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i="1" spc="-44" baseline="9259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400" i="1" spc="-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40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900" i="1" baseline="9259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900" b="1" baseline="9259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900" i="1" baseline="9259" dirty="0">
                          <a:latin typeface="Times New Roman"/>
                          <a:cs typeface="Times New Roman"/>
                        </a:rPr>
                        <a:t>ψ</a:t>
                      </a:r>
                      <a:r>
                        <a:rPr sz="900" i="1" spc="135" baseline="925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aseline="9259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900" spc="37" baseline="9259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00" spc="-37" baseline="9259" dirty="0">
                          <a:latin typeface="Tahoma"/>
                          <a:cs typeface="Tahoma"/>
                        </a:rPr>
                        <a:t>4)</a:t>
                      </a:r>
                      <a:endParaRPr sz="900" baseline="9259">
                        <a:latin typeface="Tahoma"/>
                        <a:cs typeface="Tahom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R="37465" algn="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0.134**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0.055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0.126***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0.036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0.147**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0.002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0.145***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0.003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87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[0.042]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[0.063]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6830" algn="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[0.073]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[0.050]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59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[0.057]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90805">
                <a:tc>
                  <a:txBody>
                    <a:bodyPr/>
                    <a:lstStyle/>
                    <a:p>
                      <a:pPr marL="45085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Controls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marL="45085">
                        <a:lnSpc>
                          <a:spcPts val="630"/>
                        </a:lnSpc>
                      </a:pPr>
                      <a:r>
                        <a:rPr sz="600" dirty="0">
                          <a:latin typeface="Tahoma"/>
                          <a:cs typeface="Tahoma"/>
                        </a:rPr>
                        <a:t>Firm</a:t>
                      </a:r>
                      <a:r>
                        <a:rPr sz="6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25" dirty="0">
                          <a:latin typeface="Tahoma"/>
                          <a:cs typeface="Tahoma"/>
                        </a:rPr>
                        <a:t>FE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25" dirty="0">
                          <a:latin typeface="Tahoma"/>
                          <a:cs typeface="Tahoma"/>
                        </a:rPr>
                        <a:t>Yes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marL="45085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R="37465" algn="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293,426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293,426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293,426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293,426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255,596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255,596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255,596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5"/>
                        </a:lnSpc>
                        <a:spcBef>
                          <a:spcPts val="270"/>
                        </a:spcBef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255,596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3429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0805">
                <a:tc>
                  <a:txBody>
                    <a:bodyPr/>
                    <a:lstStyle/>
                    <a:p>
                      <a:pPr marL="45085">
                        <a:lnSpc>
                          <a:spcPts val="615"/>
                        </a:lnSpc>
                      </a:pPr>
                      <a:r>
                        <a:rPr sz="600" spc="60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6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20" dirty="0">
                          <a:latin typeface="Tahoma"/>
                          <a:cs typeface="Tahoma"/>
                        </a:rPr>
                        <a:t>Firms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61,350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61,350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61,350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61,350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58,646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58,646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58,646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15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58,646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08585">
                <a:tc>
                  <a:txBody>
                    <a:bodyPr/>
                    <a:lstStyle/>
                    <a:p>
                      <a:pPr marL="45085">
                        <a:lnSpc>
                          <a:spcPts val="630"/>
                        </a:lnSpc>
                      </a:pPr>
                      <a:r>
                        <a:rPr sz="600" dirty="0">
                          <a:latin typeface="Tahoma"/>
                          <a:cs typeface="Tahoma"/>
                        </a:rPr>
                        <a:t>Adj.</a:t>
                      </a:r>
                      <a:r>
                        <a:rPr sz="600" spc="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00" spc="-30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600" spc="-10" dirty="0">
                          <a:latin typeface="Tahoma"/>
                          <a:cs typeface="Tahoma"/>
                        </a:rPr>
                        <a:t>squared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5565" algn="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0.281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0.281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0.299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0.299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0.301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0.301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0.320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0"/>
                        </a:lnSpc>
                      </a:pPr>
                      <a:r>
                        <a:rPr sz="600" spc="-10" dirty="0">
                          <a:latin typeface="Tahoma"/>
                          <a:cs typeface="Tahoma"/>
                        </a:rPr>
                        <a:t>0.320</a:t>
                      </a:r>
                      <a:endParaRPr sz="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334581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Investment</a:t>
            </a:r>
            <a:r>
              <a:rPr spc="-40" dirty="0"/>
              <a:t> </a:t>
            </a:r>
            <a:r>
              <a:rPr spc="-20" dirty="0"/>
              <a:t>rate</a:t>
            </a:r>
            <a:r>
              <a:rPr spc="-40" dirty="0"/>
              <a:t> </a:t>
            </a:r>
            <a:r>
              <a:rPr dirty="0"/>
              <a:t>in</a:t>
            </a:r>
            <a:r>
              <a:rPr spc="-40" dirty="0"/>
              <a:t> </a:t>
            </a:r>
            <a:r>
              <a:rPr spc="-50" dirty="0"/>
              <a:t>less</a:t>
            </a:r>
            <a:r>
              <a:rPr spc="-40" dirty="0"/>
              <a:t> </a:t>
            </a:r>
            <a:r>
              <a:rPr spc="-45" dirty="0"/>
              <a:t>concentrated</a:t>
            </a:r>
            <a:r>
              <a:rPr spc="-40" dirty="0"/>
              <a:t> </a:t>
            </a:r>
            <a:r>
              <a:rPr spc="-35" dirty="0"/>
              <a:t>markets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48004" y="491777"/>
            <a:ext cx="31108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0" dirty="0">
                <a:solidFill>
                  <a:srgbClr val="3333B2"/>
                </a:solidFill>
                <a:latin typeface="Tahoma"/>
                <a:cs typeface="Tahoma"/>
              </a:rPr>
              <a:t>Table:</a:t>
            </a:r>
            <a:r>
              <a:rPr sz="900" spc="-15" dirty="0">
                <a:solidFill>
                  <a:srgbClr val="3333B2"/>
                </a:solidFill>
                <a:latin typeface="Tahoma"/>
                <a:cs typeface="Tahoma"/>
              </a:rPr>
              <a:t> </a:t>
            </a:r>
            <a:r>
              <a:rPr sz="900" spc="-30" dirty="0">
                <a:latin typeface="Tahoma"/>
                <a:cs typeface="Tahoma"/>
              </a:rPr>
              <a:t>Investment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rate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spc="-35" dirty="0">
                <a:latin typeface="Tahoma"/>
                <a:cs typeface="Tahoma"/>
              </a:rPr>
              <a:t>regressions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in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less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concentrated</a:t>
            </a:r>
            <a:r>
              <a:rPr sz="900" spc="-10" dirty="0">
                <a:latin typeface="Tahoma"/>
                <a:cs typeface="Tahoma"/>
              </a:rPr>
              <a:t> markets</a:t>
            </a:r>
            <a:endParaRPr sz="9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82372" y="636772"/>
            <a:ext cx="2660015" cy="0"/>
          </a:xfrm>
          <a:custGeom>
            <a:avLst/>
            <a:gdLst/>
            <a:ahLst/>
            <a:cxnLst/>
            <a:rect l="l" t="t" r="r" b="b"/>
            <a:pathLst>
              <a:path w="2660015">
                <a:moveTo>
                  <a:pt x="0" y="0"/>
                </a:moveTo>
                <a:lnTo>
                  <a:pt x="2659701" y="0"/>
                </a:lnTo>
              </a:path>
            </a:pathLst>
          </a:custGeom>
          <a:ln w="3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8788" y="721726"/>
            <a:ext cx="2033905" cy="0"/>
          </a:xfrm>
          <a:custGeom>
            <a:avLst/>
            <a:gdLst/>
            <a:ahLst/>
            <a:cxnLst/>
            <a:rect l="l" t="t" r="r" b="b"/>
            <a:pathLst>
              <a:path w="2033904">
                <a:moveTo>
                  <a:pt x="0" y="0"/>
                </a:moveTo>
                <a:lnTo>
                  <a:pt x="20332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95028" y="607898"/>
            <a:ext cx="1285875" cy="1930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R="16510" algn="ctr">
              <a:lnSpc>
                <a:spcPct val="100000"/>
              </a:lnSpc>
              <a:spcBef>
                <a:spcPts val="330"/>
              </a:spcBef>
            </a:pPr>
            <a:r>
              <a:rPr sz="350" dirty="0">
                <a:latin typeface="Tahoma"/>
                <a:cs typeface="Tahoma"/>
              </a:rPr>
              <a:t>Panel</a:t>
            </a:r>
            <a:r>
              <a:rPr sz="350" spc="30" dirty="0">
                <a:latin typeface="Tahoma"/>
                <a:cs typeface="Tahoma"/>
              </a:rPr>
              <a:t> </a:t>
            </a:r>
            <a:r>
              <a:rPr sz="350" dirty="0">
                <a:latin typeface="Tahoma"/>
                <a:cs typeface="Tahoma"/>
              </a:rPr>
              <a:t>a: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b="1" spc="-10" dirty="0">
                <a:latin typeface="Arial"/>
                <a:cs typeface="Arial"/>
              </a:rPr>
              <a:t>HHI</a:t>
            </a:r>
            <a:r>
              <a:rPr sz="350" i="1" spc="-10" dirty="0">
                <a:latin typeface="Arial"/>
                <a:cs typeface="Arial"/>
              </a:rPr>
              <a:t>≤</a:t>
            </a:r>
            <a:r>
              <a:rPr sz="350" b="1" spc="-10" dirty="0">
                <a:latin typeface="Arial"/>
                <a:cs typeface="Arial"/>
              </a:rPr>
              <a:t>0.18</a:t>
            </a:r>
            <a:endParaRPr sz="35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40"/>
              </a:spcBef>
              <a:tabLst>
                <a:tab pos="1045844" algn="l"/>
              </a:tabLst>
            </a:pPr>
            <a:r>
              <a:rPr sz="350" dirty="0">
                <a:latin typeface="Tahoma"/>
                <a:cs typeface="Tahoma"/>
              </a:rPr>
              <a:t>2009-</a:t>
            </a:r>
            <a:r>
              <a:rPr sz="350" spc="-20" dirty="0">
                <a:latin typeface="Tahoma"/>
                <a:cs typeface="Tahoma"/>
              </a:rPr>
              <a:t>2015</a:t>
            </a:r>
            <a:r>
              <a:rPr sz="350" dirty="0">
                <a:latin typeface="Tahoma"/>
                <a:cs typeface="Tahoma"/>
              </a:rPr>
              <a:t>	2010-</a:t>
            </a:r>
            <a:r>
              <a:rPr sz="350" spc="-20" dirty="0">
                <a:latin typeface="Tahoma"/>
                <a:cs typeface="Tahoma"/>
              </a:rPr>
              <a:t>2015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608788" y="805447"/>
            <a:ext cx="1012190" cy="0"/>
          </a:xfrm>
          <a:custGeom>
            <a:avLst/>
            <a:gdLst/>
            <a:ahLst/>
            <a:cxnLst/>
            <a:rect l="l" t="t" r="r" b="b"/>
            <a:pathLst>
              <a:path w="1012189">
                <a:moveTo>
                  <a:pt x="0" y="0"/>
                </a:moveTo>
                <a:lnTo>
                  <a:pt x="10117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79711" y="805447"/>
            <a:ext cx="962660" cy="0"/>
          </a:xfrm>
          <a:custGeom>
            <a:avLst/>
            <a:gdLst/>
            <a:ahLst/>
            <a:cxnLst/>
            <a:rect l="l" t="t" r="r" b="b"/>
            <a:pathLst>
              <a:path w="962660">
                <a:moveTo>
                  <a:pt x="0" y="0"/>
                </a:moveTo>
                <a:lnTo>
                  <a:pt x="962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87377" y="799846"/>
            <a:ext cx="8890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spc="-25" dirty="0">
                <a:latin typeface="Tahoma"/>
                <a:cs typeface="Tahoma"/>
              </a:rPr>
              <a:t>(1)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608788" y="889167"/>
            <a:ext cx="1012190" cy="0"/>
          </a:xfrm>
          <a:custGeom>
            <a:avLst/>
            <a:gdLst/>
            <a:ahLst/>
            <a:cxnLst/>
            <a:rect l="l" t="t" r="r" b="b"/>
            <a:pathLst>
              <a:path w="1012189">
                <a:moveTo>
                  <a:pt x="0" y="0"/>
                </a:moveTo>
                <a:lnTo>
                  <a:pt x="10117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79711" y="889167"/>
            <a:ext cx="962660" cy="0"/>
          </a:xfrm>
          <a:custGeom>
            <a:avLst/>
            <a:gdLst/>
            <a:ahLst/>
            <a:cxnLst/>
            <a:rect l="l" t="t" r="r" b="b"/>
            <a:pathLst>
              <a:path w="962660">
                <a:moveTo>
                  <a:pt x="0" y="0"/>
                </a:moveTo>
                <a:lnTo>
                  <a:pt x="962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56327" y="883567"/>
            <a:ext cx="15113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spc="-10" dirty="0">
                <a:latin typeface="Tahoma"/>
                <a:cs typeface="Tahoma"/>
              </a:rPr>
              <a:t>Linear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01975" y="775339"/>
            <a:ext cx="1196975" cy="1930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43180">
              <a:lnSpc>
                <a:spcPct val="100000"/>
              </a:lnSpc>
              <a:spcBef>
                <a:spcPts val="330"/>
              </a:spcBef>
              <a:tabLst>
                <a:tab pos="303530" algn="l"/>
                <a:tab pos="563880" algn="l"/>
                <a:tab pos="856615" algn="l"/>
                <a:tab pos="1089660" algn="l"/>
              </a:tabLst>
            </a:pPr>
            <a:r>
              <a:rPr sz="350" spc="-25" dirty="0">
                <a:latin typeface="Tahoma"/>
                <a:cs typeface="Tahoma"/>
              </a:rPr>
              <a:t>(2)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(3)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(4)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(5)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(6)</a:t>
            </a:r>
            <a:endParaRPr sz="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  <a:tabLst>
                <a:tab pos="825500" algn="l"/>
              </a:tabLst>
            </a:pPr>
            <a:r>
              <a:rPr sz="350" dirty="0">
                <a:latin typeface="Tahoma"/>
                <a:cs typeface="Tahoma"/>
              </a:rPr>
              <a:t>Linear</a:t>
            </a:r>
            <a:r>
              <a:rPr sz="350" spc="265" dirty="0">
                <a:latin typeface="Tahoma"/>
                <a:cs typeface="Tahoma"/>
              </a:rPr>
              <a:t>  </a:t>
            </a:r>
            <a:r>
              <a:rPr sz="350" dirty="0">
                <a:latin typeface="Tahoma"/>
                <a:cs typeface="Tahoma"/>
              </a:rPr>
              <a:t>Linear</a:t>
            </a:r>
            <a:r>
              <a:rPr sz="350" spc="25" dirty="0">
                <a:latin typeface="Tahoma"/>
                <a:cs typeface="Tahoma"/>
              </a:rPr>
              <a:t> </a:t>
            </a:r>
            <a:r>
              <a:rPr sz="350" dirty="0">
                <a:latin typeface="Tahoma"/>
                <a:cs typeface="Tahoma"/>
              </a:rPr>
              <a:t>ihst</a:t>
            </a:r>
            <a:r>
              <a:rPr sz="350" spc="250" dirty="0">
                <a:latin typeface="Tahoma"/>
                <a:cs typeface="Tahoma"/>
              </a:rPr>
              <a:t>  </a:t>
            </a:r>
            <a:r>
              <a:rPr sz="350" spc="30" dirty="0">
                <a:latin typeface="Tahoma"/>
                <a:cs typeface="Tahoma"/>
              </a:rPr>
              <a:t>PPML</a:t>
            </a:r>
            <a:r>
              <a:rPr sz="350" dirty="0">
                <a:latin typeface="Tahoma"/>
                <a:cs typeface="Tahoma"/>
              </a:rPr>
              <a:t>	Linear</a:t>
            </a:r>
            <a:r>
              <a:rPr sz="350" spc="330" dirty="0">
                <a:latin typeface="Tahoma"/>
                <a:cs typeface="Tahoma"/>
              </a:rPr>
              <a:t>  </a:t>
            </a:r>
            <a:r>
              <a:rPr sz="350" spc="-10" dirty="0">
                <a:latin typeface="Tahoma"/>
                <a:cs typeface="Tahoma"/>
              </a:rPr>
              <a:t>Linear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63375" y="775339"/>
            <a:ext cx="448309" cy="1930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330"/>
              </a:spcBef>
              <a:tabLst>
                <a:tab pos="336550" algn="l"/>
              </a:tabLst>
            </a:pPr>
            <a:r>
              <a:rPr sz="350" spc="-25" dirty="0">
                <a:latin typeface="Tahoma"/>
                <a:cs typeface="Tahoma"/>
              </a:rPr>
              <a:t>(7)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(8)</a:t>
            </a:r>
            <a:endParaRPr sz="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350" dirty="0">
                <a:latin typeface="Tahoma"/>
                <a:cs typeface="Tahoma"/>
              </a:rPr>
              <a:t>Linear</a:t>
            </a:r>
            <a:r>
              <a:rPr sz="350" spc="30" dirty="0">
                <a:latin typeface="Tahoma"/>
                <a:cs typeface="Tahoma"/>
              </a:rPr>
              <a:t> </a:t>
            </a:r>
            <a:r>
              <a:rPr sz="350" dirty="0">
                <a:latin typeface="Tahoma"/>
                <a:cs typeface="Tahoma"/>
              </a:rPr>
              <a:t>ihst</a:t>
            </a:r>
            <a:r>
              <a:rPr sz="350" spc="204" dirty="0">
                <a:latin typeface="Tahoma"/>
                <a:cs typeface="Tahoma"/>
              </a:rPr>
              <a:t>  </a:t>
            </a:r>
            <a:r>
              <a:rPr sz="350" spc="30" dirty="0">
                <a:latin typeface="Tahoma"/>
                <a:cs typeface="Tahoma"/>
              </a:rPr>
              <a:t>PPML</a:t>
            </a:r>
            <a:endParaRPr sz="350">
              <a:latin typeface="Tahoma"/>
              <a:cs typeface="Tahoma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982372" y="972888"/>
          <a:ext cx="2657470" cy="10267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6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27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0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33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97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29209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172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spc="-75" baseline="7936" dirty="0">
                          <a:latin typeface="Tahoma"/>
                          <a:cs typeface="Tahoma"/>
                        </a:rPr>
                        <a:t>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 marL="29209">
                        <a:lnSpc>
                          <a:spcPts val="340"/>
                        </a:lnSpc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1)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19050" marB="0"/>
                </a:tc>
                <a:tc>
                  <a:txBody>
                    <a:bodyPr/>
                    <a:lstStyle/>
                    <a:p>
                      <a:pPr marL="52069" marR="21590" indent="-22860">
                        <a:lnSpc>
                          <a:spcPct val="111000"/>
                        </a:lnSpc>
                        <a:spcBef>
                          <a:spcPts val="4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0.106***</a:t>
                      </a:r>
                      <a:r>
                        <a:rPr sz="3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[0.040]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R="29209" algn="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0.192***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R="29209" algn="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0.192***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R="21590" algn="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1.279***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005" marR="21590" indent="-10795">
                        <a:lnSpc>
                          <a:spcPct val="111000"/>
                        </a:lnSpc>
                        <a:spcBef>
                          <a:spcPts val="4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0.111**</a:t>
                      </a:r>
                      <a:r>
                        <a:rPr sz="3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[0.047]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0.158***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0.160***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L="6985" algn="ct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0.829*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[0.051]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[0.041]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[0.380]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[0.434]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 marL="29209">
                        <a:lnSpc>
                          <a:spcPts val="340"/>
                        </a:lnSpc>
                        <a:spcBef>
                          <a:spcPts val="45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2)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0.066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0.071*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0.281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0.085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0.090**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0.361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[0.049]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[0.039]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[0.363]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[0.443]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 marL="29209">
                        <a:lnSpc>
                          <a:spcPts val="340"/>
                        </a:lnSpc>
                        <a:spcBef>
                          <a:spcPts val="45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3)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0.067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0.058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0.210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0.100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0.091*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0.476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[0.422]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[0.066]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[0.052]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[0.524]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 marL="29209">
                        <a:lnSpc>
                          <a:spcPts val="340"/>
                        </a:lnSpc>
                        <a:spcBef>
                          <a:spcPts val="45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4)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0.081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0.073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0.376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0.028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0.037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0.011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[0.060]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[0.048]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[0.087]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[0.069]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[0.702]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marL="29209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Controls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763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763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8265">
                <a:tc>
                  <a:txBody>
                    <a:bodyPr/>
                    <a:lstStyle/>
                    <a:p>
                      <a:pPr marL="29209">
                        <a:lnSpc>
                          <a:spcPts val="400"/>
                        </a:lnSpc>
                      </a:pPr>
                      <a:r>
                        <a:rPr sz="350" dirty="0">
                          <a:latin typeface="Tahoma"/>
                          <a:cs typeface="Tahoma"/>
                        </a:rPr>
                        <a:t>Firm</a:t>
                      </a:r>
                      <a:r>
                        <a:rPr sz="350" spc="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25" dirty="0">
                          <a:latin typeface="Tahoma"/>
                          <a:cs typeface="Tahoma"/>
                        </a:rPr>
                        <a:t>FE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995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995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7310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8265">
                <a:tc>
                  <a:txBody>
                    <a:bodyPr/>
                    <a:lstStyle/>
                    <a:p>
                      <a:pPr marL="29209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291,387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41275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291,387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41275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291,387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291,366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225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253,807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253,807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253,807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253,269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marL="29209">
                        <a:lnSpc>
                          <a:spcPts val="365"/>
                        </a:lnSpc>
                      </a:pPr>
                      <a:r>
                        <a:rPr sz="350" spc="65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35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Firms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60,890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60,890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975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60,890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60,881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58,202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275" algn="ct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58,202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58,202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58,202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 marL="29209">
                        <a:lnSpc>
                          <a:spcPts val="400"/>
                        </a:lnSpc>
                      </a:pPr>
                      <a:r>
                        <a:rPr sz="350" dirty="0">
                          <a:latin typeface="Tahoma"/>
                          <a:cs typeface="Tahoma"/>
                        </a:rPr>
                        <a:t>Adj</a:t>
                      </a:r>
                      <a:r>
                        <a:rPr sz="350" spc="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squared</a:t>
                      </a:r>
                      <a:endParaRPr sz="350">
                        <a:latin typeface="Tahoma"/>
                        <a:cs typeface="Tahoma"/>
                      </a:endParaRPr>
                    </a:p>
                    <a:p>
                      <a:pPr marL="29209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350" dirty="0">
                          <a:latin typeface="Tahoma"/>
                          <a:cs typeface="Tahoma"/>
                        </a:rPr>
                        <a:t>Pseudo</a:t>
                      </a:r>
                      <a:r>
                        <a:rPr sz="350" spc="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squared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8419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0.281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0.281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0.299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R="58419" algn="r">
                        <a:lnSpc>
                          <a:spcPct val="1000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0.156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0.301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0.301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0.319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0.163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6" name="object 16"/>
          <p:cNvSpPr txBox="1"/>
          <p:nvPr/>
        </p:nvSpPr>
        <p:spPr>
          <a:xfrm>
            <a:off x="2402605" y="1999423"/>
            <a:ext cx="44577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dirty="0">
                <a:latin typeface="Tahoma"/>
                <a:cs typeface="Tahoma"/>
              </a:rPr>
              <a:t>Panel</a:t>
            </a:r>
            <a:r>
              <a:rPr sz="350" spc="35" dirty="0">
                <a:latin typeface="Tahoma"/>
                <a:cs typeface="Tahoma"/>
              </a:rPr>
              <a:t> </a:t>
            </a:r>
            <a:r>
              <a:rPr sz="350" dirty="0">
                <a:latin typeface="Tahoma"/>
                <a:cs typeface="Tahoma"/>
              </a:rPr>
              <a:t>b:</a:t>
            </a:r>
            <a:r>
              <a:rPr sz="350" spc="75" dirty="0">
                <a:latin typeface="Tahoma"/>
                <a:cs typeface="Tahoma"/>
              </a:rPr>
              <a:t> </a:t>
            </a:r>
            <a:r>
              <a:rPr sz="350" b="1" spc="-10" dirty="0">
                <a:latin typeface="Arial"/>
                <a:cs typeface="Arial"/>
              </a:rPr>
              <a:t>HHI</a:t>
            </a:r>
            <a:r>
              <a:rPr sz="350" i="1" spc="-10" dirty="0">
                <a:latin typeface="Arial"/>
                <a:cs typeface="Arial"/>
              </a:rPr>
              <a:t>≤</a:t>
            </a:r>
            <a:r>
              <a:rPr sz="350" b="1" spc="-10" dirty="0">
                <a:latin typeface="Arial"/>
                <a:cs typeface="Arial"/>
              </a:rPr>
              <a:t>0.15</a:t>
            </a:r>
            <a:endParaRPr sz="3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82372" y="2089234"/>
            <a:ext cx="2660015" cy="0"/>
          </a:xfrm>
          <a:custGeom>
            <a:avLst/>
            <a:gdLst/>
            <a:ahLst/>
            <a:cxnLst/>
            <a:rect l="l" t="t" r="r" b="b"/>
            <a:pathLst>
              <a:path w="2660015">
                <a:moveTo>
                  <a:pt x="0" y="0"/>
                </a:moveTo>
                <a:lnTo>
                  <a:pt x="26597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995028" y="2084129"/>
            <a:ext cx="239395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dirty="0">
                <a:latin typeface="Tahoma"/>
                <a:cs typeface="Tahoma"/>
              </a:rPr>
              <a:t>2009-</a:t>
            </a:r>
            <a:r>
              <a:rPr sz="350" spc="-20" dirty="0">
                <a:latin typeface="Tahoma"/>
                <a:cs typeface="Tahoma"/>
              </a:rPr>
              <a:t>2015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41284" y="2084129"/>
            <a:ext cx="239395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dirty="0">
                <a:latin typeface="Tahoma"/>
                <a:cs typeface="Tahoma"/>
              </a:rPr>
              <a:t>2010-</a:t>
            </a:r>
            <a:r>
              <a:rPr sz="350" spc="-20" dirty="0">
                <a:latin typeface="Tahoma"/>
                <a:cs typeface="Tahoma"/>
              </a:rPr>
              <a:t>2015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608788" y="2173450"/>
            <a:ext cx="1012190" cy="0"/>
          </a:xfrm>
          <a:custGeom>
            <a:avLst/>
            <a:gdLst/>
            <a:ahLst/>
            <a:cxnLst/>
            <a:rect l="l" t="t" r="r" b="b"/>
            <a:pathLst>
              <a:path w="1012189">
                <a:moveTo>
                  <a:pt x="0" y="0"/>
                </a:moveTo>
                <a:lnTo>
                  <a:pt x="10117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679711" y="2173450"/>
            <a:ext cx="962660" cy="0"/>
          </a:xfrm>
          <a:custGeom>
            <a:avLst/>
            <a:gdLst/>
            <a:ahLst/>
            <a:cxnLst/>
            <a:rect l="l" t="t" r="r" b="b"/>
            <a:pathLst>
              <a:path w="962660">
                <a:moveTo>
                  <a:pt x="0" y="0"/>
                </a:moveTo>
                <a:lnTo>
                  <a:pt x="962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687377" y="2167850"/>
            <a:ext cx="8890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spc="-25" dirty="0">
                <a:latin typeface="Tahoma"/>
                <a:cs typeface="Tahoma"/>
              </a:rPr>
              <a:t>(1)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46157" y="2167850"/>
            <a:ext cx="8890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spc="-25" dirty="0">
                <a:latin typeface="Tahoma"/>
                <a:cs typeface="Tahoma"/>
              </a:rPr>
              <a:t>(5)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608788" y="2257171"/>
            <a:ext cx="1012190" cy="0"/>
          </a:xfrm>
          <a:custGeom>
            <a:avLst/>
            <a:gdLst/>
            <a:ahLst/>
            <a:cxnLst/>
            <a:rect l="l" t="t" r="r" b="b"/>
            <a:pathLst>
              <a:path w="1012189">
                <a:moveTo>
                  <a:pt x="0" y="0"/>
                </a:moveTo>
                <a:lnTo>
                  <a:pt x="10117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679711" y="2257171"/>
            <a:ext cx="962660" cy="0"/>
          </a:xfrm>
          <a:custGeom>
            <a:avLst/>
            <a:gdLst/>
            <a:ahLst/>
            <a:cxnLst/>
            <a:rect l="l" t="t" r="r" b="b"/>
            <a:pathLst>
              <a:path w="962660">
                <a:moveTo>
                  <a:pt x="0" y="0"/>
                </a:moveTo>
                <a:lnTo>
                  <a:pt x="962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656327" y="2251575"/>
            <a:ext cx="15113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spc="-10" dirty="0">
                <a:latin typeface="Tahoma"/>
                <a:cs typeface="Tahoma"/>
              </a:rPr>
              <a:t>Linear</a:t>
            </a:r>
            <a:endParaRPr sz="350">
              <a:latin typeface="Tahoma"/>
              <a:cs typeface="Tahoma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23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1901975" y="2143338"/>
            <a:ext cx="675640" cy="1930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43180">
              <a:lnSpc>
                <a:spcPct val="100000"/>
              </a:lnSpc>
              <a:spcBef>
                <a:spcPts val="330"/>
              </a:spcBef>
              <a:tabLst>
                <a:tab pos="303530" algn="l"/>
                <a:tab pos="563880" algn="l"/>
              </a:tabLst>
            </a:pPr>
            <a:r>
              <a:rPr sz="350" spc="-25" dirty="0">
                <a:latin typeface="Tahoma"/>
                <a:cs typeface="Tahoma"/>
              </a:rPr>
              <a:t>(2)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(3)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(4)</a:t>
            </a:r>
            <a:endParaRPr sz="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350" dirty="0">
                <a:latin typeface="Tahoma"/>
                <a:cs typeface="Tahoma"/>
              </a:rPr>
              <a:t>Linear</a:t>
            </a:r>
            <a:r>
              <a:rPr sz="350" spc="265" dirty="0">
                <a:latin typeface="Tahoma"/>
                <a:cs typeface="Tahoma"/>
              </a:rPr>
              <a:t>  </a:t>
            </a:r>
            <a:r>
              <a:rPr sz="350" dirty="0">
                <a:latin typeface="Tahoma"/>
                <a:cs typeface="Tahoma"/>
              </a:rPr>
              <a:t>Linear</a:t>
            </a:r>
            <a:r>
              <a:rPr sz="350" spc="25" dirty="0">
                <a:latin typeface="Tahoma"/>
                <a:cs typeface="Tahoma"/>
              </a:rPr>
              <a:t> </a:t>
            </a:r>
            <a:r>
              <a:rPr sz="350" dirty="0">
                <a:latin typeface="Tahoma"/>
                <a:cs typeface="Tahoma"/>
              </a:rPr>
              <a:t>ihst</a:t>
            </a:r>
            <a:r>
              <a:rPr sz="350" spc="250" dirty="0">
                <a:latin typeface="Tahoma"/>
                <a:cs typeface="Tahoma"/>
              </a:rPr>
              <a:t>  </a:t>
            </a:r>
            <a:r>
              <a:rPr sz="350" spc="30" dirty="0">
                <a:latin typeface="Tahoma"/>
                <a:cs typeface="Tahoma"/>
              </a:rPr>
              <a:t>PPML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15058" y="2251575"/>
            <a:ext cx="151130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50" spc="-10" dirty="0">
                <a:latin typeface="Tahoma"/>
                <a:cs typeface="Tahoma"/>
              </a:rPr>
              <a:t>Linear</a:t>
            </a:r>
            <a:endParaRPr sz="3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48370" y="2143338"/>
            <a:ext cx="662940" cy="1930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43815">
              <a:lnSpc>
                <a:spcPct val="100000"/>
              </a:lnSpc>
              <a:spcBef>
                <a:spcPts val="330"/>
              </a:spcBef>
              <a:tabLst>
                <a:tab pos="303530" algn="l"/>
                <a:tab pos="551815" algn="l"/>
              </a:tabLst>
            </a:pPr>
            <a:r>
              <a:rPr sz="350" spc="-25" dirty="0">
                <a:latin typeface="Tahoma"/>
                <a:cs typeface="Tahoma"/>
              </a:rPr>
              <a:t>(6)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(7)</a:t>
            </a:r>
            <a:r>
              <a:rPr sz="350" dirty="0">
                <a:latin typeface="Tahoma"/>
                <a:cs typeface="Tahoma"/>
              </a:rPr>
              <a:t>	</a:t>
            </a:r>
            <a:r>
              <a:rPr sz="350" spc="-25" dirty="0">
                <a:latin typeface="Tahoma"/>
                <a:cs typeface="Tahoma"/>
              </a:rPr>
              <a:t>(8)</a:t>
            </a:r>
            <a:endParaRPr sz="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350" dirty="0">
                <a:latin typeface="Tahoma"/>
                <a:cs typeface="Tahoma"/>
              </a:rPr>
              <a:t>Linear</a:t>
            </a:r>
            <a:r>
              <a:rPr sz="350" spc="265" dirty="0">
                <a:latin typeface="Tahoma"/>
                <a:cs typeface="Tahoma"/>
              </a:rPr>
              <a:t>  </a:t>
            </a:r>
            <a:r>
              <a:rPr sz="350" dirty="0">
                <a:latin typeface="Tahoma"/>
                <a:cs typeface="Tahoma"/>
              </a:rPr>
              <a:t>Linear</a:t>
            </a:r>
            <a:r>
              <a:rPr sz="350" spc="30" dirty="0">
                <a:latin typeface="Tahoma"/>
                <a:cs typeface="Tahoma"/>
              </a:rPr>
              <a:t> </a:t>
            </a:r>
            <a:r>
              <a:rPr sz="350" dirty="0">
                <a:latin typeface="Tahoma"/>
                <a:cs typeface="Tahoma"/>
              </a:rPr>
              <a:t>ihst</a:t>
            </a:r>
            <a:r>
              <a:rPr sz="350" spc="195" dirty="0">
                <a:latin typeface="Tahoma"/>
                <a:cs typeface="Tahoma"/>
              </a:rPr>
              <a:t>  </a:t>
            </a:r>
            <a:r>
              <a:rPr sz="350" spc="30" dirty="0">
                <a:latin typeface="Tahoma"/>
                <a:cs typeface="Tahoma"/>
              </a:rPr>
              <a:t>PPML</a:t>
            </a:r>
            <a:endParaRPr sz="350">
              <a:latin typeface="Tahoma"/>
              <a:cs typeface="Tahoma"/>
            </a:endParaRPr>
          </a:p>
        </p:txBody>
      </p:sp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982372" y="2340896"/>
          <a:ext cx="2662551" cy="10274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6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33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1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603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292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29209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120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spc="-25" dirty="0">
                          <a:latin typeface="Arial"/>
                          <a:cs typeface="Arial"/>
                        </a:rPr>
                        <a:t>,t</a:t>
                      </a:r>
                      <a:endParaRPr sz="25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 marL="29209">
                        <a:lnSpc>
                          <a:spcPts val="340"/>
                        </a:lnSpc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2)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19050" marB="0"/>
                </a:tc>
                <a:tc>
                  <a:txBody>
                    <a:bodyPr/>
                    <a:lstStyle/>
                    <a:p>
                      <a:pPr marL="52069" marR="21590" indent="-22860">
                        <a:lnSpc>
                          <a:spcPct val="111000"/>
                        </a:lnSpc>
                        <a:spcBef>
                          <a:spcPts val="4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0.108***</a:t>
                      </a:r>
                      <a:r>
                        <a:rPr sz="3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[0.040]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R="29209" algn="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0.194***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R="29209" algn="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0.195***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R="21590" algn="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1.288***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005" marR="21590" indent="-10795">
                        <a:lnSpc>
                          <a:spcPct val="111000"/>
                        </a:lnSpc>
                        <a:spcBef>
                          <a:spcPts val="4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0.116**</a:t>
                      </a:r>
                      <a:r>
                        <a:rPr sz="3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[0.047]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0.161***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0.164***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L="6985" algn="ctr">
                        <a:lnSpc>
                          <a:spcPts val="400"/>
                        </a:lnSpc>
                        <a:spcBef>
                          <a:spcPts val="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0.837*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[0.051]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[0.041]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[0.381]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[0.056]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[0.435]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 marL="29209">
                        <a:lnSpc>
                          <a:spcPts val="340"/>
                        </a:lnSpc>
                        <a:spcBef>
                          <a:spcPts val="45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2)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0.070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0.075*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0.310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0.092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0.096**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0.393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[0.049]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[0.039]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[0.365]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[0.444]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 marL="29209">
                        <a:lnSpc>
                          <a:spcPts val="340"/>
                        </a:lnSpc>
                        <a:spcBef>
                          <a:spcPts val="45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3)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0.066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0.058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0.199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0.098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0.090*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0.442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[0.058]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[0.425]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[0.065]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[0.052]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[0.525]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 marL="29209">
                        <a:lnSpc>
                          <a:spcPts val="340"/>
                        </a:lnSpc>
                        <a:spcBef>
                          <a:spcPts val="45"/>
                        </a:spcBef>
                      </a:pP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525" i="1" spc="225" baseline="7936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50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25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525" i="1" baseline="7936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525" b="1" baseline="7936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525" i="1" baseline="7936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525" i="1" spc="165" baseline="7936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525" baseline="7936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525" spc="120" baseline="7936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25" spc="-37" baseline="7936" dirty="0">
                          <a:latin typeface="Tahoma"/>
                          <a:cs typeface="Tahoma"/>
                        </a:rPr>
                        <a:t>4))</a:t>
                      </a:r>
                      <a:endParaRPr sz="525" baseline="7936">
                        <a:latin typeface="Tahoma"/>
                        <a:cs typeface="Tahoma"/>
                      </a:endParaRPr>
                    </a:p>
                  </a:txBody>
                  <a:tcPr marL="0" marR="0" marT="57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0.079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0.071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0.355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0.033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0.041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8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0.028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[0.060]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[0.048]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[0.447]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[0.088]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[0.070]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35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[0.705]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marL="29209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Controls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763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763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65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8265">
                <a:tc>
                  <a:txBody>
                    <a:bodyPr/>
                    <a:lstStyle/>
                    <a:p>
                      <a:pPr marL="29209">
                        <a:lnSpc>
                          <a:spcPts val="400"/>
                        </a:lnSpc>
                      </a:pPr>
                      <a:r>
                        <a:rPr sz="350" dirty="0">
                          <a:latin typeface="Tahoma"/>
                          <a:cs typeface="Tahoma"/>
                        </a:rPr>
                        <a:t>Firm</a:t>
                      </a:r>
                      <a:r>
                        <a:rPr sz="350" spc="8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25" dirty="0">
                          <a:latin typeface="Tahoma"/>
                          <a:cs typeface="Tahoma"/>
                        </a:rPr>
                        <a:t>FE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995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6995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7310" algn="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400"/>
                        </a:lnSpc>
                      </a:pPr>
                      <a:r>
                        <a:rPr sz="350" spc="-25" dirty="0">
                          <a:latin typeface="Tahoma"/>
                          <a:cs typeface="Tahoma"/>
                        </a:rPr>
                        <a:t>Yes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8265">
                <a:tc>
                  <a:txBody>
                    <a:bodyPr/>
                    <a:lstStyle/>
                    <a:p>
                      <a:pPr marL="29209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290,187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41275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290,187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41275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290,187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290,172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225" algn="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252,774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252,774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252,774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85"/>
                        </a:lnSpc>
                        <a:spcBef>
                          <a:spcPts val="215"/>
                        </a:spcBef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252,180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2730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marL="29209">
                        <a:lnSpc>
                          <a:spcPts val="365"/>
                        </a:lnSpc>
                      </a:pPr>
                      <a:r>
                        <a:rPr sz="350" spc="65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35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Firms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60,453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60,453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975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60,453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60,444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57,784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275" algn="ct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57,784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57,784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365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57,784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9539">
                <a:tc>
                  <a:txBody>
                    <a:bodyPr/>
                    <a:lstStyle/>
                    <a:p>
                      <a:pPr marL="29209">
                        <a:lnSpc>
                          <a:spcPts val="400"/>
                        </a:lnSpc>
                      </a:pPr>
                      <a:r>
                        <a:rPr sz="350" dirty="0">
                          <a:latin typeface="Tahoma"/>
                          <a:cs typeface="Tahoma"/>
                        </a:rPr>
                        <a:t>Adj</a:t>
                      </a:r>
                      <a:r>
                        <a:rPr sz="350" spc="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squared</a:t>
                      </a:r>
                      <a:endParaRPr sz="350">
                        <a:latin typeface="Tahoma"/>
                        <a:cs typeface="Tahoma"/>
                      </a:endParaRPr>
                    </a:p>
                    <a:p>
                      <a:pPr marL="29209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350" dirty="0">
                          <a:latin typeface="Tahoma"/>
                          <a:cs typeface="Tahoma"/>
                        </a:rPr>
                        <a:t>Pseudo</a:t>
                      </a:r>
                      <a:r>
                        <a:rPr sz="350" spc="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350" dirty="0">
                          <a:latin typeface="Tahoma"/>
                          <a:cs typeface="Tahoma"/>
                        </a:rPr>
                        <a:t>R-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squared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8419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0.280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0.280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6040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0.299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R="58419" algn="r">
                        <a:lnSpc>
                          <a:spcPct val="1000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0.156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0.300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 algn="ct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0.300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0.319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50">
                        <a:latin typeface="Times New Roman"/>
                        <a:cs typeface="Times New Roman"/>
                      </a:endParaRPr>
                    </a:p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sz="350" spc="-10" dirty="0">
                          <a:latin typeface="Tahoma"/>
                          <a:cs typeface="Tahoma"/>
                        </a:rPr>
                        <a:t>0.163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5715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317627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Investment</a:t>
            </a:r>
            <a:r>
              <a:rPr spc="-45" dirty="0"/>
              <a:t> </a:t>
            </a:r>
            <a:r>
              <a:rPr spc="-20" dirty="0"/>
              <a:t>rate</a:t>
            </a:r>
            <a:r>
              <a:rPr spc="-40" dirty="0"/>
              <a:t> </a:t>
            </a:r>
            <a:r>
              <a:rPr spc="-30" dirty="0"/>
              <a:t>including</a:t>
            </a:r>
            <a:r>
              <a:rPr spc="-40" dirty="0"/>
              <a:t> </a:t>
            </a:r>
            <a:r>
              <a:rPr spc="-30" dirty="0"/>
              <a:t>intangible</a:t>
            </a:r>
            <a:r>
              <a:rPr spc="-40" dirty="0"/>
              <a:t> </a:t>
            </a:r>
            <a:r>
              <a:rPr spc="-45" dirty="0"/>
              <a:t>assets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24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8354" y="854283"/>
            <a:ext cx="3513454" cy="26162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5"/>
              </a:spcBef>
              <a:tabLst>
                <a:tab pos="3500120" algn="l"/>
              </a:tabLst>
            </a:pPr>
            <a:r>
              <a:rPr sz="900" u="sng" spc="20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-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Investment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rate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regressions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-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tangible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and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intangible</a:t>
            </a:r>
            <a:r>
              <a:rPr sz="9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assets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  <a:p>
            <a:pPr marL="1337310">
              <a:lnSpc>
                <a:spcPct val="100000"/>
              </a:lnSpc>
              <a:spcBef>
                <a:spcPts val="75"/>
              </a:spcBef>
              <a:tabLst>
                <a:tab pos="2715895" algn="l"/>
              </a:tabLst>
            </a:pPr>
            <a:r>
              <a:rPr sz="500" spc="-25" dirty="0">
                <a:latin typeface="Tahoma"/>
                <a:cs typeface="Tahoma"/>
              </a:rPr>
              <a:t>2009-</a:t>
            </a:r>
            <a:r>
              <a:rPr sz="500" spc="-20" dirty="0">
                <a:latin typeface="Tahoma"/>
                <a:cs typeface="Tahoma"/>
              </a:rPr>
              <a:t>2015</a:t>
            </a:r>
            <a:r>
              <a:rPr sz="500" dirty="0">
                <a:latin typeface="Tahoma"/>
                <a:cs typeface="Tahoma"/>
              </a:rPr>
              <a:t>	</a:t>
            </a:r>
            <a:r>
              <a:rPr sz="500" spc="-25" dirty="0">
                <a:latin typeface="Tahoma"/>
                <a:cs typeface="Tahoma"/>
              </a:rPr>
              <a:t>2010-</a:t>
            </a:r>
            <a:r>
              <a:rPr sz="500" spc="-20" dirty="0">
                <a:latin typeface="Tahoma"/>
                <a:cs typeface="Tahoma"/>
              </a:rPr>
              <a:t>2015</a:t>
            </a:r>
            <a:endParaRPr sz="5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71054" y="1126074"/>
          <a:ext cx="3488685" cy="159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6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6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46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82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463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112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(1)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(2)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(3)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(4)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(5)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(6)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(7)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(8)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1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Linear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Linear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115" algn="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50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20" dirty="0">
                          <a:latin typeface="Tahoma"/>
                          <a:cs typeface="Tahoma"/>
                        </a:rPr>
                        <a:t>ihst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30" dirty="0">
                          <a:latin typeface="Tahoma"/>
                          <a:cs typeface="Tahoma"/>
                        </a:rPr>
                        <a:t>PPML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Linear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Linear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dirty="0">
                          <a:latin typeface="Tahoma"/>
                          <a:cs typeface="Tahoma"/>
                        </a:rPr>
                        <a:t>Linear</a:t>
                      </a:r>
                      <a:r>
                        <a:rPr sz="50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20" dirty="0">
                          <a:latin typeface="Tahoma"/>
                          <a:cs typeface="Tahoma"/>
                        </a:rPr>
                        <a:t>ihst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500" spc="30" dirty="0">
                          <a:latin typeface="Tahoma"/>
                          <a:cs typeface="Tahoma"/>
                        </a:rPr>
                        <a:t>PPML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marL="393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14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30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75" baseline="11111" dirty="0">
                          <a:latin typeface="Tahoma"/>
                          <a:cs typeface="Tahoma"/>
                        </a:rPr>
                        <a:t>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53340" marR="31750" indent="-13970">
                        <a:lnSpc>
                          <a:spcPct val="103600"/>
                        </a:lnSpc>
                        <a:spcBef>
                          <a:spcPts val="5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0.114**</a:t>
                      </a:r>
                      <a:r>
                        <a:rPr sz="50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20" dirty="0">
                          <a:latin typeface="Tahoma"/>
                          <a:cs typeface="Tahoma"/>
                        </a:rPr>
                        <a:t>[0.048]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635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340" marR="31750" indent="-14604">
                        <a:lnSpc>
                          <a:spcPct val="103600"/>
                        </a:lnSpc>
                        <a:spcBef>
                          <a:spcPts val="5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0.128**</a:t>
                      </a:r>
                      <a:r>
                        <a:rPr sz="50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20" dirty="0">
                          <a:latin typeface="Tahoma"/>
                          <a:cs typeface="Tahoma"/>
                        </a:rPr>
                        <a:t>[0.057]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635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915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  <a:spcBef>
                          <a:spcPts val="2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0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30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35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82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1)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0.225***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0.226***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1.186***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0.194***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0.192***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0.873**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[0.047]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[0.346]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115" algn="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[0.392]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915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  <a:spcBef>
                          <a:spcPts val="2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0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30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35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82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2)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0.082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7310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0.091**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0.346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0.107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0.109**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0.506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[0.045]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[0.335]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115" algn="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915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  <a:spcBef>
                          <a:spcPts val="2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0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30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35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82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3)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0.086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3820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0.082*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0.247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0.105*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0.439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5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[0.375]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115" algn="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[0.076]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49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[0.466]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1915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  <a:spcBef>
                          <a:spcPts val="2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0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30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35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82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4)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0.004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0.020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0" dirty="0">
                          <a:latin typeface="Tahoma"/>
                          <a:cs typeface="Tahoma"/>
                        </a:rPr>
                        <a:t>-0.102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45"/>
                        </a:lnSpc>
                      </a:pPr>
                      <a:r>
                        <a:rPr sz="500" spc="-20" dirty="0">
                          <a:latin typeface="Tahoma"/>
                          <a:cs typeface="Tahoma"/>
                        </a:rPr>
                        <a:t>-0.060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0" dirty="0">
                          <a:latin typeface="Tahoma"/>
                          <a:cs typeface="Tahoma"/>
                        </a:rPr>
                        <a:t>-0.033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0" dirty="0">
                          <a:latin typeface="Tahoma"/>
                          <a:cs typeface="Tahoma"/>
                        </a:rPr>
                        <a:t>-0.394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50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0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[0.426]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115" algn="r">
                        <a:lnSpc>
                          <a:spcPts val="50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[0.104]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0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50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[0.653]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78740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Controls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110">
                <a:tc>
                  <a:txBody>
                    <a:bodyPr/>
                    <a:lstStyle/>
                    <a:p>
                      <a:pPr marL="39370">
                        <a:lnSpc>
                          <a:spcPts val="545"/>
                        </a:lnSpc>
                      </a:pPr>
                      <a:r>
                        <a:rPr sz="500" dirty="0">
                          <a:latin typeface="Tahoma"/>
                          <a:cs typeface="Tahoma"/>
                        </a:rPr>
                        <a:t>Firm</a:t>
                      </a:r>
                      <a:r>
                        <a:rPr sz="500" spc="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25" dirty="0">
                          <a:latin typeface="Tahoma"/>
                          <a:cs typeface="Tahoma"/>
                        </a:rPr>
                        <a:t>FE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Yes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8110">
                <a:tc>
                  <a:txBody>
                    <a:bodyPr/>
                    <a:lstStyle/>
                    <a:p>
                      <a:pPr marL="39370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293,736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293,736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293,736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293,717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255,835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marR="33020" algn="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255,835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255,337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80"/>
                        </a:lnSpc>
                        <a:spcBef>
                          <a:spcPts val="25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255,835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3175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78740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</a:pPr>
                      <a:r>
                        <a:rPr sz="500" spc="65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5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Firms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61,501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61,501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3820" algn="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61,501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61,493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8260" algn="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58,760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58,760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58,564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58,760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8740">
                <a:tc>
                  <a:txBody>
                    <a:bodyPr/>
                    <a:lstStyle/>
                    <a:p>
                      <a:pPr marL="39370">
                        <a:lnSpc>
                          <a:spcPts val="520"/>
                        </a:lnSpc>
                      </a:pPr>
                      <a:r>
                        <a:rPr sz="500" dirty="0">
                          <a:latin typeface="Tahoma"/>
                          <a:cs typeface="Tahoma"/>
                        </a:rPr>
                        <a:t>Adj.</a:t>
                      </a:r>
                      <a:r>
                        <a:rPr sz="500" spc="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R-squared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0.315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0.315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0.343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4135" algn="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0.335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0.335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0.364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93980">
                <a:tc>
                  <a:txBody>
                    <a:bodyPr/>
                    <a:lstStyle/>
                    <a:p>
                      <a:pPr marL="39370">
                        <a:lnSpc>
                          <a:spcPts val="545"/>
                        </a:lnSpc>
                      </a:pPr>
                      <a:r>
                        <a:rPr sz="500" dirty="0">
                          <a:latin typeface="Tahoma"/>
                          <a:cs typeface="Tahoma"/>
                        </a:rPr>
                        <a:t>Pseudo</a:t>
                      </a:r>
                      <a:r>
                        <a:rPr sz="50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R-squared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0.168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4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0.175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60" dirty="0"/>
              <a:t>Investment</a:t>
            </a:r>
            <a:r>
              <a:rPr spc="-50" dirty="0"/>
              <a:t> </a:t>
            </a:r>
            <a:r>
              <a:rPr spc="-20" dirty="0"/>
              <a:t>rate</a:t>
            </a:r>
            <a:r>
              <a:rPr spc="-65" dirty="0"/>
              <a:t> </a:t>
            </a:r>
            <a:r>
              <a:rPr spc="-20" dirty="0"/>
              <a:t>by</a:t>
            </a:r>
            <a:r>
              <a:rPr spc="-60" dirty="0"/>
              <a:t> </a:t>
            </a:r>
            <a:r>
              <a:rPr spc="-55" dirty="0"/>
              <a:t>aggregate</a:t>
            </a:r>
            <a:r>
              <a:rPr spc="-50" dirty="0"/>
              <a:t> </a:t>
            </a:r>
            <a:r>
              <a:rPr spc="-45" dirty="0"/>
              <a:t>sectors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25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1044" y="516444"/>
            <a:ext cx="3788410" cy="26352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  <a:tabLst>
                <a:tab pos="516890" algn="l"/>
                <a:tab pos="3775075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Investment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rate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3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regressions</a:t>
            </a:r>
            <a:r>
              <a:rPr sz="900" u="sng" spc="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-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Manuf.</a:t>
            </a:r>
            <a:r>
              <a:rPr sz="900" u="sng" spc="10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Vs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Services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  <a:p>
            <a:pPr marL="1377315">
              <a:lnSpc>
                <a:spcPct val="100000"/>
              </a:lnSpc>
              <a:spcBef>
                <a:spcPts val="85"/>
              </a:spcBef>
              <a:tabLst>
                <a:tab pos="2546350" algn="l"/>
              </a:tabLst>
            </a:pPr>
            <a:r>
              <a:rPr sz="500" dirty="0">
                <a:latin typeface="Tahoma"/>
                <a:cs typeface="Tahoma"/>
              </a:rPr>
              <a:t>Linear </a:t>
            </a:r>
            <a:r>
              <a:rPr sz="500" spc="-10" dirty="0">
                <a:latin typeface="Tahoma"/>
                <a:cs typeface="Tahoma"/>
              </a:rPr>
              <a:t>model</a:t>
            </a:r>
            <a:r>
              <a:rPr sz="500" dirty="0">
                <a:latin typeface="Tahoma"/>
                <a:cs typeface="Tahoma"/>
              </a:rPr>
              <a:t>	Linear</a:t>
            </a:r>
            <a:r>
              <a:rPr sz="500" spc="5" dirty="0">
                <a:latin typeface="Tahoma"/>
                <a:cs typeface="Tahoma"/>
              </a:rPr>
              <a:t> </a:t>
            </a:r>
            <a:r>
              <a:rPr sz="500" dirty="0">
                <a:latin typeface="Tahoma"/>
                <a:cs typeface="Tahoma"/>
              </a:rPr>
              <a:t>model</a:t>
            </a:r>
            <a:r>
              <a:rPr sz="500" spc="5" dirty="0">
                <a:latin typeface="Tahoma"/>
                <a:cs typeface="Tahoma"/>
              </a:rPr>
              <a:t> </a:t>
            </a:r>
            <a:r>
              <a:rPr sz="500" dirty="0">
                <a:latin typeface="Tahoma"/>
                <a:cs typeface="Tahoma"/>
              </a:rPr>
              <a:t>with</a:t>
            </a:r>
            <a:r>
              <a:rPr sz="500" spc="5" dirty="0">
                <a:latin typeface="Tahoma"/>
                <a:cs typeface="Tahoma"/>
              </a:rPr>
              <a:t> </a:t>
            </a:r>
            <a:r>
              <a:rPr sz="500" spc="-10" dirty="0">
                <a:latin typeface="Tahoma"/>
                <a:cs typeface="Tahoma"/>
              </a:rPr>
              <a:t>depvar</a:t>
            </a:r>
            <a:r>
              <a:rPr sz="500" spc="10" dirty="0">
                <a:latin typeface="Tahoma"/>
                <a:cs typeface="Tahoma"/>
              </a:rPr>
              <a:t> </a:t>
            </a:r>
            <a:r>
              <a:rPr sz="500" dirty="0">
                <a:latin typeface="Tahoma"/>
                <a:cs typeface="Tahoma"/>
              </a:rPr>
              <a:t>in</a:t>
            </a:r>
            <a:r>
              <a:rPr sz="500" spc="5" dirty="0">
                <a:latin typeface="Tahoma"/>
                <a:cs typeface="Tahoma"/>
              </a:rPr>
              <a:t> </a:t>
            </a:r>
            <a:r>
              <a:rPr sz="500" dirty="0">
                <a:latin typeface="Tahoma"/>
                <a:cs typeface="Tahoma"/>
              </a:rPr>
              <a:t>ihs</a:t>
            </a:r>
            <a:r>
              <a:rPr sz="500" spc="10" dirty="0">
                <a:latin typeface="Tahoma"/>
                <a:cs typeface="Tahoma"/>
              </a:rPr>
              <a:t> </a:t>
            </a:r>
            <a:r>
              <a:rPr sz="500" spc="-20" dirty="0">
                <a:latin typeface="Tahoma"/>
                <a:cs typeface="Tahoma"/>
              </a:rPr>
              <a:t>form</a:t>
            </a:r>
            <a:endParaRPr sz="5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33744" y="790615"/>
          <a:ext cx="3760466" cy="24237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3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62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62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49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3664">
                <a:tc gridSpan="2">
                  <a:txBody>
                    <a:bodyPr/>
                    <a:lstStyle/>
                    <a:p>
                      <a:pPr marR="127635" algn="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(1)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(2)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(3)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(4)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(5)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3020" algn="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(6)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(7)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25" dirty="0">
                          <a:latin typeface="Tahoma"/>
                          <a:cs typeface="Tahoma"/>
                        </a:rPr>
                        <a:t>(8)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664">
                <a:tc gridSpan="10">
                  <a:txBody>
                    <a:bodyPr/>
                    <a:lstStyle/>
                    <a:p>
                      <a:pPr marL="984885">
                        <a:lnSpc>
                          <a:spcPct val="100000"/>
                        </a:lnSpc>
                        <a:spcBef>
                          <a:spcPts val="100"/>
                        </a:spcBef>
                        <a:tabLst>
                          <a:tab pos="1789430" algn="l"/>
                          <a:tab pos="2489200" algn="l"/>
                          <a:tab pos="3294379" algn="l"/>
                        </a:tabLst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Manufacturing</a:t>
                      </a:r>
                      <a:r>
                        <a:rPr sz="50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Services</a:t>
                      </a:r>
                      <a:r>
                        <a:rPr sz="50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Manufacturing</a:t>
                      </a:r>
                      <a:r>
                        <a:rPr sz="50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Services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235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180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157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75" baseline="11111" dirty="0">
                          <a:latin typeface="Tahoma"/>
                          <a:cs typeface="Tahoma"/>
                        </a:rPr>
                        <a:t>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0.110*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0.096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0960" algn="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0.106**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60960" algn="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0.103**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1270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4295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[0.049]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4295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[0.048]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655">
                <a:tc>
                  <a:txBody>
                    <a:bodyPr/>
                    <a:lstStyle/>
                    <a:p>
                      <a:pPr marL="4000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3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57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104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1)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0.250***</a:t>
                      </a:r>
                      <a:endParaRPr sz="500">
                        <a:latin typeface="Tahoma"/>
                        <a:cs typeface="Tahoma"/>
                      </a:endParaRPr>
                    </a:p>
                    <a:p>
                      <a:pPr marL="81915">
                        <a:lnSpc>
                          <a:spcPts val="575"/>
                        </a:lnSpc>
                        <a:spcBef>
                          <a:spcPts val="3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0.141*</a:t>
                      </a:r>
                      <a:endParaRPr sz="500">
                        <a:latin typeface="Tahoma"/>
                        <a:cs typeface="Tahoma"/>
                      </a:endParaRPr>
                    </a:p>
                    <a:p>
                      <a:pPr marL="81915">
                        <a:lnSpc>
                          <a:spcPts val="575"/>
                        </a:lnSpc>
                        <a:spcBef>
                          <a:spcPts val="3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0.238***</a:t>
                      </a:r>
                      <a:endParaRPr sz="500">
                        <a:latin typeface="Tahoma"/>
                        <a:cs typeface="Tahoma"/>
                      </a:endParaRPr>
                    </a:p>
                    <a:p>
                      <a:pPr marL="123825">
                        <a:lnSpc>
                          <a:spcPts val="575"/>
                        </a:lnSpc>
                        <a:spcBef>
                          <a:spcPts val="3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0.159***</a:t>
                      </a:r>
                      <a:endParaRPr sz="500">
                        <a:latin typeface="Tahoma"/>
                        <a:cs typeface="Tahoma"/>
                      </a:endParaRPr>
                    </a:p>
                    <a:p>
                      <a:pPr marL="81915">
                        <a:lnSpc>
                          <a:spcPts val="575"/>
                        </a:lnSpc>
                        <a:spcBef>
                          <a:spcPts val="30"/>
                        </a:spcBef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3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57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104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2)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0.088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0.078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0.095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3980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0.079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[0.080]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[0.054]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3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57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104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2)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0.029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0.106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0.030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3980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0.073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6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[0.152]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[0.120]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23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b="1" baseline="1111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ι</a:t>
                      </a:r>
                      <a:r>
                        <a:rPr sz="750" i="1" spc="157" baseline="1111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=</a:t>
                      </a:r>
                      <a:r>
                        <a:rPr sz="750" spc="104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spc="-37" baseline="11111" dirty="0">
                          <a:latin typeface="Tahoma"/>
                          <a:cs typeface="Tahoma"/>
                        </a:rPr>
                        <a:t>4)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0.081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-0.049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0.068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-0.028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74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[0.078]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[0.131]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[0.063]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[0.107]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2550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0"/>
                        </a:spcBef>
                      </a:pPr>
                      <a:r>
                        <a:rPr sz="750" spc="-30" baseline="11111" dirty="0">
                          <a:latin typeface="Tahoma"/>
                          <a:cs typeface="Tahoma"/>
                        </a:rPr>
                        <a:t>log(</a:t>
                      </a:r>
                      <a:r>
                        <a:rPr sz="750" i="1" spc="-30" baseline="11111" dirty="0">
                          <a:latin typeface="Arial"/>
                          <a:cs typeface="Arial"/>
                        </a:rPr>
                        <a:t>Employees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10" dirty="0">
                          <a:latin typeface="Meiryo"/>
                          <a:cs typeface="Meiryo"/>
                        </a:rPr>
                        <a:t>−</a:t>
                      </a:r>
                      <a:r>
                        <a:rPr sz="350" spc="-10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750" spc="-15" baseline="11111" dirty="0">
                          <a:latin typeface="Tahoma"/>
                          <a:cs typeface="Tahoma"/>
                        </a:rPr>
                        <a:t>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-0.075***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-0.075***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-0.071***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-0.070***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-0.062***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02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-0.062***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-0.059***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-0.059***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74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2550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0"/>
                        </a:spcBef>
                      </a:pP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Age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 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-0.007***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-0.007***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-0.011***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-0.011***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-0.006***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02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-0.006***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-0.010***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-0.010***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774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82550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0"/>
                        </a:spcBef>
                      </a:pPr>
                      <a:r>
                        <a:rPr sz="750" i="1" baseline="11111" dirty="0">
                          <a:latin typeface="Arial"/>
                          <a:cs typeface="Arial"/>
                        </a:rPr>
                        <a:t>Credit</a:t>
                      </a:r>
                      <a:r>
                        <a:rPr sz="750" i="1" spc="89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37" baseline="11111" dirty="0">
                          <a:latin typeface="Arial"/>
                          <a:cs typeface="Arial"/>
                        </a:rPr>
                        <a:t>Score</a:t>
                      </a:r>
                      <a:r>
                        <a:rPr sz="350" i="1" spc="-2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Meiryo"/>
                          <a:cs typeface="Meiryo"/>
                        </a:rPr>
                        <a:t>−</a:t>
                      </a:r>
                      <a:r>
                        <a:rPr sz="350" spc="-20" dirty="0">
                          <a:latin typeface="Tahoma"/>
                          <a:cs typeface="Tahoma"/>
                        </a:rPr>
                        <a:t>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0.015***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0.015***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0.013***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0.014***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815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0.011***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774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[0.001]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82550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0"/>
                        </a:spcBef>
                      </a:pPr>
                      <a:r>
                        <a:rPr sz="750" i="1" spc="-37" baseline="11111" dirty="0">
                          <a:latin typeface="Arial"/>
                          <a:cs typeface="Arial"/>
                        </a:rPr>
                        <a:t>Cash</a:t>
                      </a:r>
                      <a:r>
                        <a:rPr sz="750" i="1" spc="179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Flow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750" i="1" baseline="11111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Capital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20" dirty="0">
                          <a:latin typeface="Meiryo"/>
                          <a:cs typeface="Meiryo"/>
                        </a:rPr>
                        <a:t>−</a:t>
                      </a:r>
                      <a:r>
                        <a:rPr sz="350" spc="-20" dirty="0">
                          <a:latin typeface="Tahoma"/>
                          <a:cs typeface="Tahoma"/>
                        </a:rPr>
                        <a:t>1</a:t>
                      </a:r>
                      <a:endParaRPr sz="350">
                        <a:latin typeface="Tahoma"/>
                        <a:cs typeface="Tahoma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1594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096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0.000**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76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175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[0.000]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135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 ,t</a:t>
                      </a:r>
                      <a:r>
                        <a:rPr sz="350" i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spc="-22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i="1" spc="172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LAR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75" baseline="11111" dirty="0">
                          <a:latin typeface="Tahoma"/>
                          <a:cs typeface="Tahoma"/>
                        </a:rPr>
                        <a:t>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0.173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0.171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0.088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0.093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461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0.148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0.148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461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0.043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3980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0.050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76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[0.195]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[0.195]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[0.180]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[0.180]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[0.154]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[0.154]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[0.143]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09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[0.143]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marL="40005">
                        <a:lnSpc>
                          <a:spcPts val="525"/>
                        </a:lnSpc>
                        <a:spcBef>
                          <a:spcPts val="35"/>
                        </a:spcBef>
                      </a:pP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Bank</a:t>
                      </a:r>
                      <a:r>
                        <a:rPr sz="750" i="1" spc="142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i="1" spc="-15" baseline="11111" dirty="0">
                          <a:latin typeface="Arial"/>
                          <a:cs typeface="Arial"/>
                        </a:rPr>
                        <a:t>Shock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35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)</a:t>
                      </a:r>
                      <a:r>
                        <a:rPr sz="750" spc="-15" baseline="11111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750" i="1" spc="172" baseline="11111" dirty="0">
                          <a:latin typeface="Arial"/>
                          <a:cs typeface="Arial"/>
                        </a:rPr>
                        <a:t>×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baseline="11111" dirty="0">
                          <a:latin typeface="Tahoma"/>
                          <a:cs typeface="Tahoma"/>
                        </a:rPr>
                        <a:t>(</a:t>
                      </a:r>
                      <a:r>
                        <a:rPr sz="750" i="1" baseline="11111" dirty="0">
                          <a:latin typeface="Arial"/>
                          <a:cs typeface="Arial"/>
                        </a:rPr>
                        <a:t>BAR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35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75" baseline="11111" dirty="0">
                          <a:latin typeface="Tahoma"/>
                          <a:cs typeface="Tahoma"/>
                        </a:rPr>
                        <a:t>)</a:t>
                      </a:r>
                      <a:endParaRPr sz="750" baseline="11111">
                        <a:latin typeface="Tahoma"/>
                        <a:cs typeface="Tahoma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-0.497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-0.492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-0.173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-0.163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-0.458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020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-0.454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-0.248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55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-0.237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774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[0.477]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[0.477]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[0.492]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[0.493]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[0.369]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[0.369]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[0.379]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1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[0.380]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 marL="40005">
                        <a:lnSpc>
                          <a:spcPts val="535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Industry</a:t>
                      </a:r>
                      <a:r>
                        <a:rPr sz="500" i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500" i="1" spc="-10" dirty="0">
                          <a:latin typeface="Arial"/>
                          <a:cs typeface="Arial"/>
                        </a:rPr>
                        <a:t>year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0.815***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0.822***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0.148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0.152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0.719***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0.724***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0.180*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0.186*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[0.105]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[0.105]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[0.134]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[0.134]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[0.083]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[0.084]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366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[0.108]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239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[0.109]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 marL="40005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147,833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147,833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107,953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107,953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1594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147,833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147,833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1594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107,953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096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107,953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80010">
                <a:tc>
                  <a:txBody>
                    <a:bodyPr/>
                    <a:lstStyle/>
                    <a:p>
                      <a:pPr marL="40005">
                        <a:lnSpc>
                          <a:spcPts val="535"/>
                        </a:lnSpc>
                      </a:pPr>
                      <a:r>
                        <a:rPr sz="500" spc="70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5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Firms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30,032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30,032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23,231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23,231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30,032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30,032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23,231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535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23,231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95885">
                <a:tc>
                  <a:txBody>
                    <a:bodyPr/>
                    <a:lstStyle/>
                    <a:p>
                      <a:pPr marL="40005">
                        <a:lnSpc>
                          <a:spcPts val="550"/>
                        </a:lnSpc>
                      </a:pPr>
                      <a:r>
                        <a:rPr sz="500" dirty="0">
                          <a:latin typeface="Tahoma"/>
                          <a:cs typeface="Tahoma"/>
                        </a:rPr>
                        <a:t>Adj.</a:t>
                      </a:r>
                      <a:r>
                        <a:rPr sz="500" spc="11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00" spc="-10" dirty="0">
                          <a:latin typeface="Tahoma"/>
                          <a:cs typeface="Tahoma"/>
                        </a:rPr>
                        <a:t>R-squared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0.278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0.278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0.289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0.289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4615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0.296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0.296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4615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0.309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3980" algn="r">
                        <a:lnSpc>
                          <a:spcPts val="550"/>
                        </a:lnSpc>
                      </a:pPr>
                      <a:r>
                        <a:rPr sz="500" spc="-10" dirty="0">
                          <a:latin typeface="Tahoma"/>
                          <a:cs typeface="Tahoma"/>
                        </a:rPr>
                        <a:t>0.309</a:t>
                      </a:r>
                      <a:endParaRPr sz="5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40" dirty="0"/>
              <a:t>Conclusions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747433"/>
            <a:ext cx="59601" cy="5960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6877" y="670336"/>
            <a:ext cx="4100195" cy="22650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13715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Use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a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novel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30" dirty="0">
                <a:latin typeface="Tahoma"/>
                <a:cs typeface="Tahoma"/>
              </a:rPr>
              <a:t> simple </a:t>
            </a:r>
            <a:r>
              <a:rPr sz="1000" spc="-35" dirty="0">
                <a:latin typeface="Tahoma"/>
                <a:cs typeface="Tahoma"/>
              </a:rPr>
              <a:t>methodology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30" dirty="0">
                <a:latin typeface="Tahoma"/>
                <a:cs typeface="Tahoma"/>
              </a:rPr>
              <a:t> compute </a:t>
            </a:r>
            <a:r>
              <a:rPr sz="1000" spc="-10" dirty="0">
                <a:latin typeface="Tahoma"/>
                <a:cs typeface="Tahoma"/>
              </a:rPr>
              <a:t>firms’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elasticity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of </a:t>
            </a:r>
            <a:r>
              <a:rPr sz="1000" spc="-20" dirty="0">
                <a:latin typeface="Tahoma"/>
                <a:cs typeface="Tahoma"/>
              </a:rPr>
              <a:t>substitution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across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banks using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bank-</a:t>
            </a:r>
            <a:r>
              <a:rPr sz="1000" spc="-10" dirty="0">
                <a:latin typeface="Tahoma"/>
                <a:cs typeface="Tahoma"/>
              </a:rPr>
              <a:t>firm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data</a:t>
            </a:r>
            <a:endParaRPr sz="1000">
              <a:latin typeface="Tahoma"/>
              <a:cs typeface="Tahoma"/>
            </a:endParaRPr>
          </a:p>
          <a:p>
            <a:pPr marL="12700" marR="1684655">
              <a:lnSpc>
                <a:spcPts val="2090"/>
              </a:lnSpc>
              <a:spcBef>
                <a:spcPts val="215"/>
              </a:spcBef>
            </a:pPr>
            <a:r>
              <a:rPr sz="1000" dirty="0">
                <a:latin typeface="Tahoma"/>
                <a:cs typeface="Tahoma"/>
              </a:rPr>
              <a:t>It</a:t>
            </a:r>
            <a:r>
              <a:rPr sz="1000" spc="-7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only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65" dirty="0">
                <a:latin typeface="Tahoma"/>
                <a:cs typeface="Tahoma"/>
              </a:rPr>
              <a:t>needs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loans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interest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rates </a:t>
            </a:r>
            <a:r>
              <a:rPr sz="1000" spc="-10" dirty="0">
                <a:latin typeface="Tahoma"/>
                <a:cs typeface="Tahoma"/>
              </a:rPr>
              <a:t>Estimate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very </a:t>
            </a:r>
            <a:r>
              <a:rPr sz="1000" spc="-10" dirty="0">
                <a:latin typeface="Tahoma"/>
                <a:cs typeface="Tahoma"/>
              </a:rPr>
              <a:t>robust</a:t>
            </a:r>
            <a:endParaRPr sz="1000">
              <a:latin typeface="Tahoma"/>
              <a:cs typeface="Tahoma"/>
            </a:endParaRPr>
          </a:p>
          <a:p>
            <a:pPr marL="12700" marR="321310">
              <a:lnSpc>
                <a:spcPct val="100000"/>
              </a:lnSpc>
              <a:spcBef>
                <a:spcPts val="675"/>
              </a:spcBef>
            </a:pPr>
            <a:r>
              <a:rPr sz="1000" spc="-10" dirty="0">
                <a:latin typeface="Tahoma"/>
                <a:cs typeface="Tahoma"/>
              </a:rPr>
              <a:t>Elasticity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substitution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lower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for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with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typically</a:t>
            </a:r>
            <a:r>
              <a:rPr sz="1000" spc="-35" dirty="0">
                <a:latin typeface="Tahoma"/>
                <a:cs typeface="Tahoma"/>
              </a:rPr>
              <a:t> stronger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credit </a:t>
            </a:r>
            <a:r>
              <a:rPr sz="1000" spc="-30" dirty="0">
                <a:latin typeface="Tahoma"/>
                <a:cs typeface="Tahoma"/>
              </a:rPr>
              <a:t>constraints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(bad</a:t>
            </a:r>
            <a:r>
              <a:rPr sz="1000" spc="-20" dirty="0">
                <a:latin typeface="Tahoma"/>
                <a:cs typeface="Tahoma"/>
              </a:rPr>
              <a:t> credit </a:t>
            </a:r>
            <a:r>
              <a:rPr sz="1000" spc="-50" dirty="0">
                <a:latin typeface="Tahoma"/>
                <a:cs typeface="Tahoma"/>
              </a:rPr>
              <a:t>score,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lower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size,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younger</a:t>
            </a:r>
            <a:r>
              <a:rPr sz="1000" spc="-20" dirty="0">
                <a:latin typeface="Tahoma"/>
                <a:cs typeface="Tahoma"/>
              </a:rPr>
              <a:t> age)</a:t>
            </a:r>
            <a:endParaRPr sz="1000">
              <a:latin typeface="Tahoma"/>
              <a:cs typeface="Tahoma"/>
            </a:endParaRPr>
          </a:p>
          <a:p>
            <a:pPr marL="12700" marR="5080" algn="just">
              <a:lnSpc>
                <a:spcPct val="100000"/>
              </a:lnSpc>
              <a:spcBef>
                <a:spcPts val="890"/>
              </a:spcBef>
            </a:pPr>
            <a:r>
              <a:rPr sz="1000" spc="-10" dirty="0">
                <a:latin typeface="Tahoma"/>
                <a:cs typeface="Tahoma"/>
              </a:rPr>
              <a:t>Elasticity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substitution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40" dirty="0">
                <a:latin typeface="Tahoma"/>
                <a:cs typeface="Tahoma"/>
              </a:rPr>
              <a:t> markets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relevant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for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real</a:t>
            </a:r>
            <a:r>
              <a:rPr sz="1000" spc="-35" dirty="0">
                <a:latin typeface="Tahoma"/>
                <a:cs typeface="Tahoma"/>
              </a:rPr>
              <a:t> economy:</a:t>
            </a:r>
            <a:r>
              <a:rPr sz="1000" spc="60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a </a:t>
            </a:r>
            <a:r>
              <a:rPr sz="1000" spc="-20" dirty="0">
                <a:latin typeface="Tahoma"/>
                <a:cs typeface="Tahoma"/>
              </a:rPr>
              <a:t>positive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credit</a:t>
            </a:r>
            <a:r>
              <a:rPr sz="1000" spc="-30" dirty="0">
                <a:latin typeface="Tahoma"/>
                <a:cs typeface="Tahoma"/>
              </a:rPr>
              <a:t> supply shocks</a:t>
            </a:r>
            <a:r>
              <a:rPr sz="1000" spc="-35" dirty="0">
                <a:latin typeface="Tahoma"/>
                <a:cs typeface="Tahoma"/>
              </a:rPr>
              <a:t> spur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firm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investment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relatively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more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in </a:t>
            </a:r>
            <a:r>
              <a:rPr sz="1000" spc="-40" dirty="0">
                <a:latin typeface="Tahoma"/>
                <a:cs typeface="Tahoma"/>
              </a:rPr>
              <a:t>sectors </a:t>
            </a:r>
            <a:r>
              <a:rPr sz="1000" dirty="0">
                <a:latin typeface="Tahoma"/>
                <a:cs typeface="Tahoma"/>
              </a:rPr>
              <a:t>with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lower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elasticity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substitution</a:t>
            </a:r>
            <a:endParaRPr sz="1000">
              <a:latin typeface="Tahoma"/>
              <a:cs typeface="Tahoma"/>
            </a:endParaRPr>
          </a:p>
          <a:p>
            <a:pPr marL="12700" marR="568325">
              <a:lnSpc>
                <a:spcPct val="100000"/>
              </a:lnSpc>
              <a:spcBef>
                <a:spcPts val="885"/>
              </a:spcBef>
            </a:pPr>
            <a:r>
              <a:rPr sz="1000" dirty="0">
                <a:latin typeface="Tahoma"/>
                <a:cs typeface="Tahoma"/>
              </a:rPr>
              <a:t>The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elasticity </a:t>
            </a:r>
            <a:r>
              <a:rPr sz="1000" spc="-40" dirty="0">
                <a:latin typeface="Tahoma"/>
                <a:cs typeface="Tahoma"/>
              </a:rPr>
              <a:t>across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introduces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a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novel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heterogeneity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the functioning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bank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lending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channel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164958"/>
            <a:ext cx="59601" cy="5960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430667"/>
            <a:ext cx="59601" cy="5960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696364"/>
            <a:ext cx="59601" cy="5960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2113902"/>
            <a:ext cx="59601" cy="5960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705" y="2683268"/>
            <a:ext cx="59601" cy="5960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26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27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43901" y="920277"/>
            <a:ext cx="252031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10" dirty="0">
                <a:latin typeface="Tahoma"/>
                <a:cs typeface="Tahoma"/>
              </a:rPr>
              <a:t>Your</a:t>
            </a:r>
            <a:r>
              <a:rPr sz="1400" spc="-100" dirty="0">
                <a:latin typeface="Tahoma"/>
                <a:cs typeface="Tahoma"/>
              </a:rPr>
              <a:t> </a:t>
            </a:r>
            <a:r>
              <a:rPr sz="1400" dirty="0">
                <a:latin typeface="Tahoma"/>
                <a:cs typeface="Tahoma"/>
              </a:rPr>
              <a:t>kind</a:t>
            </a:r>
            <a:r>
              <a:rPr sz="1400" spc="-80" dirty="0">
                <a:latin typeface="Tahoma"/>
                <a:cs typeface="Tahoma"/>
              </a:rPr>
              <a:t> </a:t>
            </a:r>
            <a:r>
              <a:rPr sz="1400" spc="-45" dirty="0">
                <a:latin typeface="Tahoma"/>
                <a:cs typeface="Tahoma"/>
              </a:rPr>
              <a:t>comments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-60" dirty="0">
                <a:latin typeface="Tahoma"/>
                <a:cs typeface="Tahoma"/>
              </a:rPr>
              <a:t>are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sz="1400" spc="-60" dirty="0">
                <a:latin typeface="Tahoma"/>
                <a:cs typeface="Tahoma"/>
              </a:rPr>
              <a:t>welcome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/>
              <a:t>Thank</a:t>
            </a:r>
            <a:r>
              <a:rPr spc="340" dirty="0"/>
              <a:t> </a:t>
            </a:r>
            <a:r>
              <a:rPr spc="-70" dirty="0"/>
              <a:t>you!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81125" y="1755353"/>
            <a:ext cx="22459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50" dirty="0">
                <a:latin typeface="Tahoma"/>
                <a:cs typeface="Tahoma"/>
                <a:hlinkClick r:id="rId2"/>
              </a:rPr>
              <a:t>francesco.b</a:t>
            </a:r>
            <a:r>
              <a:rPr sz="1400" spc="-50" dirty="0">
                <a:latin typeface="Tahoma"/>
                <a:cs typeface="Tahoma"/>
                <a:hlinkClick r:id="rId3"/>
              </a:rPr>
              <a:t>ripi@bancaditalia.it</a:t>
            </a:r>
            <a:endParaRPr sz="140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2214" rIns="0" bIns="0" rtlCol="0">
            <a:spAutoFit/>
          </a:bodyPr>
          <a:lstStyle/>
          <a:p>
            <a:pPr marL="817244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3333B2"/>
                </a:solidFill>
              </a:rPr>
              <a:t>Figure:</a:t>
            </a:r>
            <a:r>
              <a:rPr sz="900" spc="-20" dirty="0">
                <a:solidFill>
                  <a:srgbClr val="3333B2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Correlations</a:t>
            </a:r>
            <a:r>
              <a:rPr sz="900" spc="-1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of</a:t>
            </a:r>
            <a:r>
              <a:rPr sz="900" spc="-20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HHI</a:t>
            </a:r>
            <a:r>
              <a:rPr sz="900" spc="-1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with</a:t>
            </a:r>
            <a:r>
              <a:rPr sz="900" spc="-1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credit</a:t>
            </a:r>
            <a:r>
              <a:rPr sz="900" spc="-20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and</a:t>
            </a:r>
            <a:r>
              <a:rPr sz="900" spc="-15" dirty="0">
                <a:solidFill>
                  <a:srgbClr val="000000"/>
                </a:solidFill>
              </a:rPr>
              <a:t> </a:t>
            </a:r>
            <a:r>
              <a:rPr sz="900" spc="-10" dirty="0">
                <a:solidFill>
                  <a:srgbClr val="000000"/>
                </a:solidFill>
              </a:rPr>
              <a:t>interest</a:t>
            </a:r>
            <a:r>
              <a:rPr sz="900" spc="-15" dirty="0">
                <a:solidFill>
                  <a:srgbClr val="000000"/>
                </a:solidFill>
              </a:rPr>
              <a:t> </a:t>
            </a:r>
            <a:r>
              <a:rPr sz="900" spc="-10" dirty="0">
                <a:solidFill>
                  <a:srgbClr val="000000"/>
                </a:solidFill>
              </a:rPr>
              <a:t>rates</a:t>
            </a:r>
            <a:endParaRPr sz="9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1322" y="252920"/>
            <a:ext cx="4023360" cy="2926079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28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3" action="ppaction://hlinksldjump" highlightClick="1"/>
          </p:cNvPr>
          <p:cNvSpPr/>
          <p:nvPr/>
        </p:nvSpPr>
        <p:spPr>
          <a:xfrm>
            <a:off x="171450" y="3178175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4353" rIns="0" bIns="0" rtlCol="0">
            <a:spAutoFit/>
          </a:bodyPr>
          <a:lstStyle/>
          <a:p>
            <a:pPr marL="490855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3333B2"/>
                </a:solidFill>
              </a:rPr>
              <a:t>Figure:</a:t>
            </a:r>
            <a:r>
              <a:rPr sz="900" spc="-25" dirty="0">
                <a:solidFill>
                  <a:srgbClr val="3333B2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HHI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on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corporate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spc="-10" dirty="0">
                <a:solidFill>
                  <a:srgbClr val="000000"/>
                </a:solidFill>
              </a:rPr>
              <a:t>loans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by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spc="-10" dirty="0">
                <a:solidFill>
                  <a:srgbClr val="000000"/>
                </a:solidFill>
              </a:rPr>
              <a:t>commuting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zone</a:t>
            </a:r>
            <a:r>
              <a:rPr sz="900" spc="-25" dirty="0">
                <a:solidFill>
                  <a:srgbClr val="000000"/>
                </a:solidFill>
              </a:rPr>
              <a:t> </a:t>
            </a:r>
            <a:r>
              <a:rPr sz="900" spc="-10" dirty="0">
                <a:solidFill>
                  <a:srgbClr val="000000"/>
                </a:solidFill>
              </a:rPr>
              <a:t>(avg.:</a:t>
            </a:r>
            <a:r>
              <a:rPr sz="900" spc="55" dirty="0">
                <a:solidFill>
                  <a:srgbClr val="000000"/>
                </a:solidFill>
              </a:rPr>
              <a:t> </a:t>
            </a:r>
            <a:r>
              <a:rPr sz="900" spc="-35" dirty="0">
                <a:solidFill>
                  <a:srgbClr val="000000"/>
                </a:solidFill>
              </a:rPr>
              <a:t>2007-</a:t>
            </a:r>
            <a:r>
              <a:rPr sz="900" spc="-10" dirty="0">
                <a:solidFill>
                  <a:srgbClr val="000000"/>
                </a:solidFill>
              </a:rPr>
              <a:t>2015)</a:t>
            </a:r>
            <a:endParaRPr sz="9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1182" y="295135"/>
            <a:ext cx="3223514" cy="2777109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29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3" action="ppaction://hlinksldjump" highlightClick="1"/>
          </p:cNvPr>
          <p:cNvSpPr/>
          <p:nvPr/>
        </p:nvSpPr>
        <p:spPr>
          <a:xfrm>
            <a:off x="171450" y="3178175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78232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What</a:t>
            </a:r>
            <a:r>
              <a:rPr spc="-10" dirty="0"/>
              <a:t> </a:t>
            </a:r>
            <a:r>
              <a:rPr spc="-150" dirty="0"/>
              <a:t>I</a:t>
            </a:r>
            <a:r>
              <a:rPr spc="30" dirty="0"/>
              <a:t> </a:t>
            </a:r>
            <a:r>
              <a:rPr spc="-25" dirty="0"/>
              <a:t>do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841057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168958"/>
            <a:ext cx="48018" cy="480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599145"/>
            <a:ext cx="48018" cy="4801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168499"/>
            <a:ext cx="48018" cy="4801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66877" y="763960"/>
            <a:ext cx="4127500" cy="20123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ahoma"/>
                <a:cs typeface="Tahoma"/>
              </a:rPr>
              <a:t>Estimate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b="1" spc="-25" dirty="0">
                <a:latin typeface="Arial"/>
                <a:cs typeface="Arial"/>
              </a:rPr>
              <a:t>elasticity</a:t>
            </a:r>
            <a:r>
              <a:rPr sz="1000" b="1" spc="15" dirty="0">
                <a:latin typeface="Arial"/>
                <a:cs typeface="Arial"/>
              </a:rPr>
              <a:t> </a:t>
            </a:r>
            <a:r>
              <a:rPr sz="1000" b="1" dirty="0">
                <a:latin typeface="Arial"/>
                <a:cs typeface="Arial"/>
              </a:rPr>
              <a:t>of</a:t>
            </a:r>
            <a:r>
              <a:rPr sz="1000" b="1" spc="20" dirty="0">
                <a:latin typeface="Arial"/>
                <a:cs typeface="Arial"/>
              </a:rPr>
              <a:t> </a:t>
            </a:r>
            <a:r>
              <a:rPr sz="1000" b="1" spc="-30" dirty="0">
                <a:latin typeface="Arial"/>
                <a:cs typeface="Arial"/>
              </a:rPr>
              <a:t>substitution</a:t>
            </a:r>
            <a:r>
              <a:rPr sz="1000" b="1" spc="-5" dirty="0">
                <a:latin typeface="Arial"/>
                <a:cs typeface="Arial"/>
              </a:rPr>
              <a:t> </a:t>
            </a:r>
            <a:r>
              <a:rPr sz="1000" spc="-40" dirty="0">
                <a:latin typeface="Tahoma"/>
                <a:cs typeface="Tahoma"/>
              </a:rPr>
              <a:t>across </a:t>
            </a:r>
            <a:r>
              <a:rPr sz="1000" spc="-30" dirty="0">
                <a:latin typeface="Tahoma"/>
                <a:cs typeface="Tahoma"/>
              </a:rPr>
              <a:t>banks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75" dirty="0">
                <a:latin typeface="Tahoma"/>
                <a:cs typeface="Tahoma"/>
              </a:rPr>
              <a:t>(</a:t>
            </a:r>
            <a:r>
              <a:rPr sz="1000" i="1" spc="-370" dirty="0">
                <a:latin typeface="Times New Roman"/>
                <a:cs typeface="Times New Roman"/>
              </a:rPr>
              <a:t>σ</a:t>
            </a:r>
            <a:r>
              <a:rPr sz="1000" spc="130" dirty="0">
                <a:latin typeface="Tahoma"/>
                <a:cs typeface="Tahoma"/>
              </a:rPr>
              <a:t>ˆ</a:t>
            </a:r>
            <a:r>
              <a:rPr sz="1000" spc="80" dirty="0">
                <a:latin typeface="Tahoma"/>
                <a:cs typeface="Tahoma"/>
              </a:rPr>
              <a:t>)</a:t>
            </a:r>
            <a:endParaRPr sz="10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Tahoma"/>
              <a:cs typeface="Tahoma"/>
            </a:endParaRPr>
          </a:p>
          <a:p>
            <a:pPr marL="265430" marR="5080">
              <a:lnSpc>
                <a:spcPct val="101499"/>
              </a:lnSpc>
            </a:pPr>
            <a:r>
              <a:rPr sz="900" dirty="0">
                <a:latin typeface="Tahoma"/>
                <a:cs typeface="Tahoma"/>
              </a:rPr>
              <a:t>Firm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minimizes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20" dirty="0">
                <a:latin typeface="Tahoma"/>
                <a:cs typeface="Tahoma"/>
              </a:rPr>
              <a:t> lending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costs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(s.t.</a:t>
            </a:r>
            <a:r>
              <a:rPr sz="900" spc="8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CES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output)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obtain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credit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demand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that </a:t>
            </a:r>
            <a:r>
              <a:rPr sz="900" dirty="0">
                <a:latin typeface="Tahoma"/>
                <a:cs typeface="Tahoma"/>
              </a:rPr>
              <a:t>can</a:t>
            </a:r>
            <a:r>
              <a:rPr sz="900" spc="-5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be</a:t>
            </a:r>
            <a:r>
              <a:rPr sz="900" spc="-5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directly</a:t>
            </a:r>
            <a:r>
              <a:rPr sz="900" spc="-5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estimated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Tahoma"/>
              <a:cs typeface="Tahoma"/>
            </a:endParaRPr>
          </a:p>
          <a:p>
            <a:pPr marL="265430" marR="77470">
              <a:lnSpc>
                <a:spcPct val="101499"/>
              </a:lnSpc>
            </a:pPr>
            <a:r>
              <a:rPr sz="900" spc="-10" dirty="0">
                <a:latin typeface="Tahoma"/>
                <a:cs typeface="Tahoma"/>
              </a:rPr>
              <a:t>Under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standard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assumptions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(monopolistic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competition</a:t>
            </a:r>
            <a:r>
              <a:rPr sz="900" dirty="0">
                <a:latin typeface="Tahoma"/>
                <a:cs typeface="Tahoma"/>
              </a:rPr>
              <a:t> in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credit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markets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and </a:t>
            </a:r>
            <a:r>
              <a:rPr sz="900" spc="-10" dirty="0">
                <a:latin typeface="Tahoma"/>
                <a:cs typeface="Tahoma"/>
              </a:rPr>
              <a:t>firms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love</a:t>
            </a:r>
            <a:r>
              <a:rPr sz="900" spc="-20" dirty="0">
                <a:latin typeface="Tahoma"/>
                <a:cs typeface="Tahoma"/>
              </a:rPr>
              <a:t> variety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lenders),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elasticity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to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interest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rate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is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also</a:t>
            </a:r>
            <a:r>
              <a:rPr sz="900" spc="-25" dirty="0">
                <a:latin typeface="Tahoma"/>
                <a:cs typeface="Tahoma"/>
              </a:rPr>
              <a:t> the </a:t>
            </a:r>
            <a:r>
              <a:rPr sz="900" spc="-10" dirty="0">
                <a:latin typeface="Tahoma"/>
                <a:cs typeface="Tahoma"/>
              </a:rPr>
              <a:t>elasticity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 </a:t>
            </a:r>
            <a:r>
              <a:rPr sz="900" spc="-10" dirty="0">
                <a:latin typeface="Tahoma"/>
                <a:cs typeface="Tahoma"/>
              </a:rPr>
              <a:t>substitution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(</a:t>
            </a:r>
            <a:r>
              <a:rPr sz="900" i="1" spc="-25" dirty="0">
                <a:latin typeface="Times New Roman"/>
                <a:cs typeface="Times New Roman"/>
              </a:rPr>
              <a:t>σ</a:t>
            </a:r>
            <a:r>
              <a:rPr sz="900" spc="-25" dirty="0">
                <a:latin typeface="Tahoma"/>
                <a:cs typeface="Tahoma"/>
              </a:rPr>
              <a:t>)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00">
              <a:latin typeface="Tahoma"/>
              <a:cs typeface="Tahoma"/>
            </a:endParaRPr>
          </a:p>
          <a:p>
            <a:pPr marL="265430">
              <a:lnSpc>
                <a:spcPct val="100000"/>
              </a:lnSpc>
            </a:pPr>
            <a:r>
              <a:rPr sz="900" dirty="0">
                <a:latin typeface="Tahoma"/>
                <a:cs typeface="Tahoma"/>
              </a:rPr>
              <a:t>Estimate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i="1" spc="75" dirty="0">
                <a:latin typeface="Times New Roman"/>
                <a:cs typeface="Times New Roman"/>
              </a:rPr>
              <a:t>σ</a:t>
            </a:r>
            <a:r>
              <a:rPr sz="900" i="1" spc="80" dirty="0">
                <a:latin typeface="Times New Roman"/>
                <a:cs typeface="Times New Roman"/>
              </a:rPr>
              <a:t> </a:t>
            </a:r>
            <a:r>
              <a:rPr sz="900" spc="-10" dirty="0">
                <a:latin typeface="Tahoma"/>
                <a:cs typeface="Tahoma"/>
              </a:rPr>
              <a:t>using </a:t>
            </a:r>
            <a:r>
              <a:rPr sz="900" spc="-25" dirty="0">
                <a:latin typeface="Tahoma"/>
                <a:cs typeface="Tahoma"/>
              </a:rPr>
              <a:t>bank-</a:t>
            </a:r>
            <a:r>
              <a:rPr sz="900" dirty="0">
                <a:latin typeface="Tahoma"/>
                <a:cs typeface="Tahoma"/>
              </a:rPr>
              <a:t>time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FE’s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as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IV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change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in</a:t>
            </a:r>
            <a:r>
              <a:rPr sz="900" spc="-10" dirty="0">
                <a:latin typeface="Tahoma"/>
                <a:cs typeface="Tahoma"/>
              </a:rPr>
              <a:t> relative interest </a:t>
            </a:r>
            <a:r>
              <a:rPr sz="900" spc="-20" dirty="0">
                <a:latin typeface="Tahoma"/>
                <a:cs typeface="Tahoma"/>
              </a:rPr>
              <a:t>rate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9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620"/>
              </a:spcBef>
            </a:pPr>
            <a:r>
              <a:rPr sz="1000" spc="-35" dirty="0">
                <a:latin typeface="Tahoma"/>
                <a:cs typeface="Tahoma"/>
              </a:rPr>
              <a:t>Use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i="1" spc="-470" dirty="0">
                <a:latin typeface="Times New Roman"/>
                <a:cs typeface="Times New Roman"/>
              </a:rPr>
              <a:t>σ</a:t>
            </a:r>
            <a:r>
              <a:rPr sz="1000" spc="30" dirty="0">
                <a:latin typeface="Tahoma"/>
                <a:cs typeface="Tahoma"/>
              </a:rPr>
              <a:t>ˆ</a:t>
            </a:r>
            <a:r>
              <a:rPr sz="1000" spc="-20" dirty="0">
                <a:latin typeface="Tahoma"/>
                <a:cs typeface="Tahoma"/>
              </a:rPr>
              <a:t>’s</a:t>
            </a:r>
            <a:r>
              <a:rPr sz="100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estimated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across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industries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calculate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differential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effect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credit </a:t>
            </a:r>
            <a:r>
              <a:rPr sz="1000" spc="-30" dirty="0">
                <a:latin typeface="Tahoma"/>
                <a:cs typeface="Tahoma"/>
              </a:rPr>
              <a:t>supply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firms’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investments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6705" y="2523845"/>
            <a:ext cx="59601" cy="59601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9233" y="251594"/>
            <a:ext cx="264922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3333B2"/>
                </a:solidFill>
              </a:rPr>
              <a:t>Figure:</a:t>
            </a:r>
            <a:r>
              <a:rPr sz="900" spc="-40" dirty="0">
                <a:solidFill>
                  <a:srgbClr val="3333B2"/>
                </a:solidFill>
              </a:rPr>
              <a:t> </a:t>
            </a:r>
            <a:r>
              <a:rPr sz="900" spc="-25" dirty="0">
                <a:solidFill>
                  <a:srgbClr val="000000"/>
                </a:solidFill>
              </a:rPr>
              <a:t>Interest</a:t>
            </a:r>
            <a:r>
              <a:rPr sz="900" spc="-3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rate</a:t>
            </a:r>
            <a:r>
              <a:rPr sz="900" spc="-35" dirty="0">
                <a:solidFill>
                  <a:srgbClr val="000000"/>
                </a:solidFill>
              </a:rPr>
              <a:t> </a:t>
            </a:r>
            <a:r>
              <a:rPr sz="900" dirty="0">
                <a:solidFill>
                  <a:srgbClr val="000000"/>
                </a:solidFill>
              </a:rPr>
              <a:t>and</a:t>
            </a:r>
            <a:r>
              <a:rPr sz="900" spc="-40" dirty="0">
                <a:solidFill>
                  <a:srgbClr val="000000"/>
                </a:solidFill>
              </a:rPr>
              <a:t> </a:t>
            </a:r>
            <a:r>
              <a:rPr sz="900" spc="-10" dirty="0">
                <a:solidFill>
                  <a:srgbClr val="000000"/>
                </a:solidFill>
              </a:rPr>
              <a:t>loans</a:t>
            </a:r>
            <a:r>
              <a:rPr sz="900" spc="-35" dirty="0">
                <a:solidFill>
                  <a:srgbClr val="000000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growth</a:t>
            </a:r>
            <a:r>
              <a:rPr sz="900" spc="-35" dirty="0">
                <a:solidFill>
                  <a:srgbClr val="000000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rates</a:t>
            </a:r>
            <a:r>
              <a:rPr sz="900" spc="-35" dirty="0">
                <a:solidFill>
                  <a:srgbClr val="000000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over</a:t>
            </a:r>
            <a:r>
              <a:rPr sz="900" spc="-40" dirty="0">
                <a:solidFill>
                  <a:srgbClr val="000000"/>
                </a:solidFill>
              </a:rPr>
              <a:t> </a:t>
            </a:r>
            <a:r>
              <a:rPr sz="900" spc="-20" dirty="0">
                <a:solidFill>
                  <a:srgbClr val="000000"/>
                </a:solidFill>
              </a:rPr>
              <a:t>time</a:t>
            </a:r>
            <a:endParaRPr sz="9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2281" y="432701"/>
            <a:ext cx="3143249" cy="22860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27698" y="2870488"/>
            <a:ext cx="5880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back</a:t>
            </a:r>
            <a:r>
              <a:rPr sz="5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5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investments</a:t>
            </a:r>
            <a:endParaRPr sz="50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6530" y="3072752"/>
            <a:ext cx="1828800" cy="0"/>
          </a:xfrm>
          <a:custGeom>
            <a:avLst/>
            <a:gdLst/>
            <a:ahLst/>
            <a:cxnLst/>
            <a:rect l="l" t="t" r="r" b="b"/>
            <a:pathLst>
              <a:path w="1828800">
                <a:moveTo>
                  <a:pt x="0" y="0"/>
                </a:moveTo>
                <a:lnTo>
                  <a:pt x="182880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8430" y="3082707"/>
            <a:ext cx="4347210" cy="2673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 marR="30480" indent="143510">
              <a:lnSpc>
                <a:spcPts val="950"/>
              </a:lnSpc>
              <a:spcBef>
                <a:spcPts val="135"/>
              </a:spcBef>
            </a:pPr>
            <a:r>
              <a:rPr sz="900" i="1" spc="-37" baseline="27777" dirty="0">
                <a:latin typeface="Meiryo"/>
                <a:cs typeface="Meiryo"/>
              </a:rPr>
              <a:t>†</a:t>
            </a:r>
            <a:r>
              <a:rPr sz="800" spc="-25" dirty="0">
                <a:latin typeface="Tahoma"/>
                <a:cs typeface="Tahoma"/>
              </a:rPr>
              <a:t>Growth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rates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calculated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on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weighted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averages </a:t>
            </a:r>
            <a:r>
              <a:rPr sz="800" dirty="0">
                <a:latin typeface="Tahoma"/>
                <a:cs typeface="Tahoma"/>
              </a:rPr>
              <a:t>by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year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and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quarter,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where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the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weight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is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the </a:t>
            </a:r>
            <a:r>
              <a:rPr sz="800" dirty="0">
                <a:latin typeface="Tahoma"/>
                <a:cs typeface="Tahoma"/>
              </a:rPr>
              <a:t>amount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of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loans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to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firm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i="1" dirty="0">
                <a:latin typeface="Arial"/>
                <a:cs typeface="Arial"/>
              </a:rPr>
              <a:t>f</a:t>
            </a:r>
            <a:r>
              <a:rPr sz="800" i="1" spc="220" dirty="0">
                <a:latin typeface="Arial"/>
                <a:cs typeface="Arial"/>
              </a:rPr>
              <a:t> </a:t>
            </a:r>
            <a:r>
              <a:rPr sz="800" dirty="0">
                <a:latin typeface="Tahoma"/>
                <a:cs typeface="Tahoma"/>
              </a:rPr>
              <a:t>by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bank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i="1" dirty="0">
                <a:latin typeface="Arial"/>
                <a:cs typeface="Arial"/>
              </a:rPr>
              <a:t>b</a:t>
            </a:r>
            <a:r>
              <a:rPr sz="800" i="1" spc="80" dirty="0">
                <a:latin typeface="Arial"/>
                <a:cs typeface="Arial"/>
              </a:rPr>
              <a:t> </a:t>
            </a:r>
            <a:r>
              <a:rPr sz="800" dirty="0">
                <a:latin typeface="Tahoma"/>
                <a:cs typeface="Tahoma"/>
              </a:rPr>
              <a:t>in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i="1" spc="80" dirty="0">
                <a:latin typeface="Arial"/>
                <a:cs typeface="Arial"/>
              </a:rPr>
              <a:t>t</a:t>
            </a:r>
            <a:r>
              <a:rPr sz="800" i="1" spc="15" dirty="0">
                <a:latin typeface="Arial"/>
                <a:cs typeface="Arial"/>
              </a:rPr>
              <a:t> </a:t>
            </a:r>
            <a:r>
              <a:rPr sz="800" i="1" spc="185" dirty="0">
                <a:latin typeface="Arial"/>
                <a:cs typeface="Arial"/>
              </a:rPr>
              <a:t>−</a:t>
            </a:r>
            <a:r>
              <a:rPr sz="800" i="1" spc="-40" dirty="0">
                <a:latin typeface="Arial"/>
                <a:cs typeface="Arial"/>
              </a:rPr>
              <a:t> </a:t>
            </a:r>
            <a:r>
              <a:rPr sz="800" spc="-25" dirty="0">
                <a:latin typeface="Tahoma"/>
                <a:cs typeface="Tahoma"/>
              </a:rPr>
              <a:t>1.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30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2" name="Indietro o precedente 11">
            <a:hlinkClick r:id="rId3" action="ppaction://hlinksldjump" highlightClick="1"/>
          </p:cNvPr>
          <p:cNvSpPr/>
          <p:nvPr/>
        </p:nvSpPr>
        <p:spPr>
          <a:xfrm>
            <a:off x="246748" y="2773376"/>
            <a:ext cx="380630" cy="150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47076" y="235986"/>
            <a:ext cx="211391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3333B2"/>
                </a:solidFill>
                <a:latin typeface="Tahoma"/>
                <a:cs typeface="Tahoma"/>
              </a:rPr>
              <a:t>Figure:</a:t>
            </a:r>
            <a:r>
              <a:rPr sz="900" spc="-15" dirty="0">
                <a:solidFill>
                  <a:srgbClr val="3333B2"/>
                </a:solidFill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Estimated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i="1" spc="75" dirty="0">
                <a:latin typeface="Times New Roman"/>
                <a:cs typeface="Times New Roman"/>
              </a:rPr>
              <a:t>σ</a:t>
            </a:r>
            <a:r>
              <a:rPr sz="900" i="1" spc="70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ahoma"/>
                <a:cs typeface="Tahoma"/>
              </a:rPr>
              <a:t>by</a:t>
            </a:r>
            <a:r>
              <a:rPr sz="900" spc="-1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firm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characteristics</a:t>
            </a:r>
            <a:endParaRPr sz="900">
              <a:latin typeface="Tahoma"/>
              <a:cs typeface="Tahom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931" y="416933"/>
            <a:ext cx="3484006" cy="2533822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31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3" action="ppaction://hlinksldjump" highlightClick="1"/>
          </p:cNvPr>
          <p:cNvSpPr/>
          <p:nvPr/>
        </p:nvSpPr>
        <p:spPr>
          <a:xfrm>
            <a:off x="476250" y="3101975"/>
            <a:ext cx="380630" cy="150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54035" y="235986"/>
            <a:ext cx="189992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solidFill>
                  <a:srgbClr val="3333B2"/>
                </a:solidFill>
                <a:latin typeface="Tahoma"/>
                <a:cs typeface="Tahoma"/>
              </a:rPr>
              <a:t>Figure:</a:t>
            </a:r>
            <a:r>
              <a:rPr sz="900" spc="-35" dirty="0">
                <a:solidFill>
                  <a:srgbClr val="3333B2"/>
                </a:solidFill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Estimated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i="1" spc="75" dirty="0">
                <a:latin typeface="Times New Roman"/>
                <a:cs typeface="Times New Roman"/>
              </a:rPr>
              <a:t>σ</a:t>
            </a:r>
            <a:r>
              <a:rPr sz="900" i="1" spc="55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ahoma"/>
                <a:cs typeface="Tahoma"/>
              </a:rPr>
              <a:t>by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other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variables</a:t>
            </a:r>
            <a:endParaRPr sz="900">
              <a:latin typeface="Tahoma"/>
              <a:cs typeface="Tahom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0931" y="416933"/>
            <a:ext cx="3484006" cy="2533822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32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3" action="ppaction://hlinksldjump" highlightClick="1"/>
          </p:cNvPr>
          <p:cNvSpPr/>
          <p:nvPr/>
        </p:nvSpPr>
        <p:spPr>
          <a:xfrm>
            <a:off x="476250" y="3101975"/>
            <a:ext cx="380630" cy="150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object 2"/>
              <p:cNvSpPr txBox="1"/>
              <p:nvPr/>
            </p:nvSpPr>
            <p:spPr>
              <a:xfrm>
                <a:off x="205930" y="120149"/>
                <a:ext cx="4196715" cy="301625"/>
              </a:xfrm>
              <a:prstGeom prst="rect">
                <a:avLst/>
              </a:prstGeom>
            </p:spPr>
            <p:txBody>
              <a:bodyPr vert="horz" wrap="square" lIns="0" tIns="10160" rIns="0" bIns="0" rtlCol="0">
                <a:spAutoFit/>
              </a:bodyPr>
              <a:lstStyle/>
              <a:p>
                <a:pPr marL="1814830" marR="30480" indent="-1777364">
                  <a:lnSpc>
                    <a:spcPct val="101499"/>
                  </a:lnSpc>
                  <a:spcBef>
                    <a:spcPts val="80"/>
                  </a:spcBef>
                </a:pPr>
                <a:r>
                  <a:rPr lang="it-IT" sz="900" spc="-10" dirty="0" smtClean="0">
                    <a:solidFill>
                      <a:srgbClr val="3333B2"/>
                    </a:solidFill>
                    <a:latin typeface="Tahoma"/>
                    <a:cs typeface="Tahoma"/>
                  </a:rPr>
                  <a:t>Figure:</a:t>
                </a:r>
                <a:r>
                  <a:rPr lang="it-IT" sz="900" spc="-40" dirty="0">
                    <a:solidFill>
                      <a:srgbClr val="3333B2"/>
                    </a:solidFill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Correlations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of</a:t>
                </a:r>
                <a:r>
                  <a:rPr lang="it-IT" sz="900" spc="-15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90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and</a:t>
                </a:r>
                <a:r>
                  <a:rPr lang="it-IT" sz="900" spc="-20" dirty="0" smtClean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90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with</a:t>
                </a:r>
                <a:r>
                  <a:rPr lang="it-IT" sz="900" spc="-2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firm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rating,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industry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and</a:t>
                </a:r>
                <a:r>
                  <a:rPr lang="it-IT" sz="900" spc="-20" dirty="0">
                    <a:latin typeface="Tahoma"/>
                    <a:cs typeface="Tahoma"/>
                  </a:rPr>
                  <a:t> external </a:t>
                </a:r>
                <a:r>
                  <a:rPr lang="it-IT" sz="900" spc="-10" dirty="0">
                    <a:latin typeface="Tahoma"/>
                    <a:cs typeface="Tahoma"/>
                  </a:rPr>
                  <a:t>financial dependence</a:t>
                </a:r>
                <a:endParaRPr sz="9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2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930" y="120149"/>
                <a:ext cx="4196715" cy="301625"/>
              </a:xfrm>
              <a:prstGeom prst="rect">
                <a:avLst/>
              </a:prstGeom>
              <a:blipFill>
                <a:blip r:embed="rId2"/>
                <a:stretch>
                  <a:fillRect l="-872" t="-10204" r="-872" b="-2244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2041" y="427583"/>
            <a:ext cx="3701805" cy="269222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27698" y="3255063"/>
            <a:ext cx="588010" cy="8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back</a:t>
            </a:r>
            <a:r>
              <a:rPr sz="5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5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investments</a:t>
            </a:r>
            <a:endParaRPr sz="5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33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4" action="ppaction://hlinksldjump" highlightClick="1"/>
          </p:cNvPr>
          <p:cNvSpPr/>
          <p:nvPr/>
        </p:nvSpPr>
        <p:spPr>
          <a:xfrm>
            <a:off x="364203" y="3099400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object 2"/>
              <p:cNvSpPr txBox="1"/>
              <p:nvPr/>
            </p:nvSpPr>
            <p:spPr>
              <a:xfrm>
                <a:off x="532409" y="120149"/>
                <a:ext cx="3542665" cy="16966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381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it-IT" sz="900" spc="-10" dirty="0" smtClean="0">
                    <a:solidFill>
                      <a:srgbClr val="3333B2"/>
                    </a:solidFill>
                    <a:latin typeface="Tahoma"/>
                    <a:cs typeface="Tahoma"/>
                  </a:rPr>
                  <a:t>Figure:</a:t>
                </a:r>
                <a:r>
                  <a:rPr lang="it-IT" sz="900" spc="-55" dirty="0">
                    <a:solidFill>
                      <a:srgbClr val="3333B2"/>
                    </a:solidFill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Correlations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of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i="1" spc="-50" dirty="0" smtClean="0">
                    <a:latin typeface="Arial"/>
                    <a:cs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90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and</a:t>
                </a:r>
                <a:r>
                  <a:rPr lang="it-IT" sz="900" spc="-30" dirty="0" smtClean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ar-AE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e>
                      <m:sub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ar-AE" sz="9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90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 smtClean="0">
                    <a:latin typeface="Tahoma"/>
                    <a:cs typeface="Tahoma"/>
                  </a:rPr>
                  <a:t>with</a:t>
                </a:r>
                <a:r>
                  <a:rPr lang="it-IT" sz="900" spc="-30" dirty="0" smtClean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firm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and</a:t>
                </a:r>
                <a:r>
                  <a:rPr lang="it-IT" sz="900" spc="-3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bank</a:t>
                </a:r>
                <a:r>
                  <a:rPr lang="it-IT" sz="900" spc="-3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characteristics</a:t>
                </a:r>
                <a:endParaRPr sz="9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2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409" y="120149"/>
                <a:ext cx="3542665" cy="169662"/>
              </a:xfrm>
              <a:prstGeom prst="rect">
                <a:avLst/>
              </a:prstGeom>
              <a:blipFill>
                <a:blip r:embed="rId2"/>
                <a:stretch>
                  <a:fillRect l="-1033" t="-17857" r="-1549" b="-3214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202" y="288452"/>
            <a:ext cx="3919199" cy="285032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27698" y="3255063"/>
            <a:ext cx="588010" cy="8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back</a:t>
            </a:r>
            <a:r>
              <a:rPr sz="5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5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investments</a:t>
            </a:r>
            <a:endParaRPr sz="5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34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4" action="ppaction://hlinksldjump" highlightClick="1"/>
          </p:cNvPr>
          <p:cNvSpPr/>
          <p:nvPr/>
        </p:nvSpPr>
        <p:spPr>
          <a:xfrm>
            <a:off x="364203" y="3099400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59878"/>
            <a:ext cx="103251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Moral</a:t>
            </a:r>
            <a:r>
              <a:rPr sz="14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30" dirty="0">
                <a:solidFill>
                  <a:srgbClr val="FFFFFF"/>
                </a:solidFill>
                <a:latin typeface="Tahoma"/>
                <a:cs typeface="Tahoma"/>
              </a:rPr>
              <a:t>Hazard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78738" y="600552"/>
            <a:ext cx="24504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0" dirty="0">
                <a:solidFill>
                  <a:srgbClr val="3333B2"/>
                </a:solidFill>
                <a:latin typeface="Tahoma"/>
                <a:cs typeface="Tahoma"/>
              </a:rPr>
              <a:t>Table: </a:t>
            </a:r>
            <a:r>
              <a:rPr sz="900" spc="-10" dirty="0">
                <a:latin typeface="Tahoma"/>
                <a:cs typeface="Tahoma"/>
              </a:rPr>
              <a:t>Estimates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with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moral</a:t>
            </a:r>
            <a:r>
              <a:rPr sz="900" spc="-20" dirty="0">
                <a:latin typeface="Tahoma"/>
                <a:cs typeface="Tahoma"/>
              </a:rPr>
              <a:t> hazard </a:t>
            </a:r>
            <a:r>
              <a:rPr sz="900" dirty="0">
                <a:latin typeface="Tahoma"/>
                <a:cs typeface="Tahoma"/>
              </a:rPr>
              <a:t>(rob.</a:t>
            </a:r>
            <a:r>
              <a:rPr sz="900" spc="6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checks)</a:t>
            </a:r>
            <a:endParaRPr sz="9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54788" y="898782"/>
          <a:ext cx="4341491" cy="3727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5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8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4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8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70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41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128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(1)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(2)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(3)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(4)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(5)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(6)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49225" algn="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(7)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725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(8)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30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30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c,t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195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195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13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30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30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s,t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30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30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p,t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202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202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13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4460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202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202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13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,s,t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9855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15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15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10" dirty="0">
                          <a:latin typeface="Arial"/>
                          <a:cs typeface="Arial"/>
                        </a:rPr>
                        <a:t>size,t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75" i="1" spc="-15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75" spc="-15" baseline="21367" dirty="0">
                          <a:latin typeface="Tahoma"/>
                          <a:cs typeface="Tahoma"/>
                        </a:rPr>
                        <a:t>˜</a:t>
                      </a:r>
                      <a:r>
                        <a:rPr sz="450" i="1" spc="-10" dirty="0">
                          <a:latin typeface="Arial"/>
                          <a:cs typeface="Arial"/>
                        </a:rPr>
                        <a:t>score,t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110">
                <a:tc gridSpan="9">
                  <a:txBody>
                    <a:bodyPr/>
                    <a:lstStyle/>
                    <a:p>
                      <a:pPr marL="734695" algn="ctr">
                        <a:lnSpc>
                          <a:spcPts val="715"/>
                        </a:lnSpc>
                        <a:spcBef>
                          <a:spcPts val="110"/>
                        </a:spcBef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2nd</a:t>
                      </a:r>
                      <a:r>
                        <a:rPr sz="650" spc="-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stage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889949" y="1297633"/>
          <a:ext cx="3600447" cy="684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0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89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46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2.283***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3.285***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2.264***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2.259***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2.280***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2.291***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2.337***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2.332***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">
                <a:tc>
                  <a:txBody>
                    <a:bodyPr/>
                    <a:lstStyle/>
                    <a:p>
                      <a:pPr algn="ct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[0.156]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[0.266]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[0.154]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[0.155]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[0.157]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[0.157]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4615" algn="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[0.165]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76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[0.160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0.253***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0.540***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0.253***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0.253***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0.253***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0.254***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8419" algn="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0.252***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0.254***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345"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[0.017]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4615" algn="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63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[0.007]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110">
                <a:tc grid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715"/>
                        </a:lnSpc>
                        <a:spcBef>
                          <a:spcPts val="425"/>
                        </a:spcBef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1st</a:t>
                      </a:r>
                      <a:r>
                        <a:rPr sz="65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stage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42146" y="1254347"/>
            <a:ext cx="466725" cy="40322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80"/>
              </a:spcBef>
            </a:pPr>
            <a:r>
              <a:rPr sz="975" spc="225" baseline="-21367" dirty="0">
                <a:latin typeface="Tahoma"/>
                <a:cs typeface="Tahoma"/>
              </a:rPr>
              <a:t>∆</a:t>
            </a:r>
            <a:r>
              <a:rPr sz="975" spc="-112" baseline="-21367" dirty="0">
                <a:latin typeface="Tahoma"/>
                <a:cs typeface="Tahoma"/>
              </a:rPr>
              <a:t> </a:t>
            </a:r>
            <a:r>
              <a:rPr sz="975" baseline="-21367" dirty="0">
                <a:latin typeface="Tahoma"/>
                <a:cs typeface="Tahoma"/>
              </a:rPr>
              <a:t>log</a:t>
            </a:r>
            <a:r>
              <a:rPr sz="975" spc="52" baseline="-21367" dirty="0">
                <a:latin typeface="Tahoma"/>
                <a:cs typeface="Tahoma"/>
              </a:rPr>
              <a:t> </a:t>
            </a:r>
            <a:r>
              <a:rPr sz="675" i="1" u="sng" baseline="617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300" i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3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  <a:p>
            <a:pPr marR="89535" algn="r">
              <a:lnSpc>
                <a:spcPct val="100000"/>
              </a:lnSpc>
              <a:spcBef>
                <a:spcPts val="65"/>
              </a:spcBef>
            </a:pPr>
            <a:r>
              <a:rPr sz="675" i="1" spc="-37" baseline="6172" dirty="0">
                <a:latin typeface="Arial"/>
                <a:cs typeface="Arial"/>
              </a:rPr>
              <a:t>R</a:t>
            </a:r>
            <a:r>
              <a:rPr sz="675" spc="-37" baseline="24691" dirty="0">
                <a:latin typeface="Tahoma"/>
                <a:cs typeface="Tahoma"/>
              </a:rPr>
              <a:t>˜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600">
              <a:latin typeface="Arial"/>
              <a:cs typeface="Arial"/>
            </a:endParaRPr>
          </a:p>
          <a:p>
            <a:pPr marL="62865">
              <a:lnSpc>
                <a:spcPct val="100000"/>
              </a:lnSpc>
            </a:pPr>
            <a:r>
              <a:rPr sz="975" spc="89" baseline="8547" dirty="0">
                <a:latin typeface="Tahoma"/>
                <a:cs typeface="Tahoma"/>
              </a:rPr>
              <a:t>∆</a:t>
            </a:r>
            <a:r>
              <a:rPr sz="975" i="1" spc="89" baseline="8547" dirty="0">
                <a:latin typeface="Arial"/>
                <a:cs typeface="Arial"/>
              </a:rPr>
              <a:t>A</a:t>
            </a:r>
            <a:r>
              <a:rPr sz="450" i="1" spc="60" dirty="0">
                <a:latin typeface="Arial"/>
                <a:cs typeface="Arial"/>
              </a:rPr>
              <a:t>f</a:t>
            </a:r>
            <a:r>
              <a:rPr sz="450" i="1" spc="-20" dirty="0">
                <a:latin typeface="Arial"/>
                <a:cs typeface="Arial"/>
              </a:rPr>
              <a:t> </a:t>
            </a:r>
            <a:r>
              <a:rPr sz="450" i="1" spc="-25" dirty="0">
                <a:latin typeface="Arial"/>
                <a:cs typeface="Arial"/>
              </a:rPr>
              <a:t>,t</a:t>
            </a:r>
            <a:endParaRPr sz="4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9949" y="1865405"/>
            <a:ext cx="3602354" cy="0"/>
          </a:xfrm>
          <a:custGeom>
            <a:avLst/>
            <a:gdLst/>
            <a:ahLst/>
            <a:cxnLst/>
            <a:rect l="l" t="t" r="r" b="b"/>
            <a:pathLst>
              <a:path w="3602354">
                <a:moveTo>
                  <a:pt x="0" y="0"/>
                </a:moveTo>
                <a:lnTo>
                  <a:pt x="36018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154788" y="2009241"/>
          <a:ext cx="4335774" cy="1000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5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02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89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7876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975" i="1" spc="-30" baseline="8547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b,t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26670" marB="0"/>
                </a:tc>
                <a:tc>
                  <a:txBody>
                    <a:bodyPr/>
                    <a:lstStyle/>
                    <a:p>
                      <a:pPr marL="103505" marR="43180" indent="-53340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0.241***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139" marR="43180" indent="-53975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0.167***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[0.013]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3505" marR="43180" indent="-53340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0.242***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139" marR="43180" indent="-53975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0.243***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139" marR="43180" indent="-53975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0.241***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139" marR="43180" indent="-53975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0.240***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775" marR="43180" indent="-54610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0.236***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[0.016]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775" marR="41910" indent="-54610">
                        <a:lnSpc>
                          <a:spcPct val="102699"/>
                        </a:lnSpc>
                        <a:spcBef>
                          <a:spcPts val="9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</a:t>
                      </a:r>
                      <a:r>
                        <a:rPr sz="650" spc="-30" dirty="0">
                          <a:latin typeface="Tahoma"/>
                          <a:cs typeface="Tahoma"/>
                        </a:rPr>
                        <a:t>0.236***</a:t>
                      </a:r>
                      <a:r>
                        <a:rPr sz="650" spc="5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[0.015]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143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F-</a:t>
                      </a:r>
                      <a:r>
                        <a:rPr sz="650" spc="-20" dirty="0">
                          <a:latin typeface="Tahoma"/>
                          <a:cs typeface="Tahoma"/>
                        </a:rPr>
                        <a:t>test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239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167.4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242.6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239.2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236.2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238.6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222.5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238.2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4064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50800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Observations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4,998,895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4,995,518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4,934,563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4,963,159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6990" algn="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4,949,811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4,937,577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4,934,787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4,934,380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50800">
                        <a:lnSpc>
                          <a:spcPts val="700"/>
                        </a:lnSpc>
                      </a:pPr>
                      <a:r>
                        <a:rPr sz="650" spc="80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65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Firms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114,882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114,721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114,626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114,820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9375" algn="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114,757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114,580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114,574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114,552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50800">
                        <a:lnSpc>
                          <a:spcPts val="700"/>
                        </a:lnSpc>
                      </a:pPr>
                      <a:r>
                        <a:rPr sz="650" spc="80" dirty="0">
                          <a:latin typeface="Tahoma"/>
                          <a:cs typeface="Tahoma"/>
                        </a:rPr>
                        <a:t>#</a:t>
                      </a:r>
                      <a:r>
                        <a:rPr sz="65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Banks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210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Cmz&amp;time</a:t>
                      </a:r>
                      <a:r>
                        <a:rPr sz="65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25" dirty="0">
                          <a:latin typeface="Tahoma"/>
                          <a:cs typeface="Tahoma"/>
                        </a:rPr>
                        <a:t>FE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3970" marB="0"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85">
                <a:tc>
                  <a:txBody>
                    <a:bodyPr/>
                    <a:lstStyle/>
                    <a:p>
                      <a:pPr marL="50800">
                        <a:lnSpc>
                          <a:spcPts val="700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Industry&amp;time</a:t>
                      </a:r>
                      <a:r>
                        <a:rPr sz="65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25" dirty="0">
                          <a:latin typeface="Tahoma"/>
                          <a:cs typeface="Tahoma"/>
                        </a:rPr>
                        <a:t>FE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Yes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35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5" name="Indietro o precedente 14">
            <a:hlinkClick r:id="rId2" action="ppaction://hlinksldjump" highlightClick="1"/>
          </p:cNvPr>
          <p:cNvSpPr/>
          <p:nvPr/>
        </p:nvSpPr>
        <p:spPr>
          <a:xfrm>
            <a:off x="171450" y="3178175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Estimates</a:t>
            </a:r>
            <a:r>
              <a:rPr spc="-65" dirty="0"/>
              <a:t> </a:t>
            </a:r>
            <a:r>
              <a:rPr spc="-20" dirty="0"/>
              <a:t>by</a:t>
            </a:r>
            <a:r>
              <a:rPr spc="-65" dirty="0"/>
              <a:t> </a:t>
            </a:r>
            <a:r>
              <a:rPr spc="-20" dirty="0"/>
              <a:t>loan</a:t>
            </a:r>
            <a:r>
              <a:rPr spc="-65" dirty="0"/>
              <a:t> </a:t>
            </a:r>
            <a:r>
              <a:rPr spc="-40" dirty="0"/>
              <a:t>types</a:t>
            </a:r>
            <a:r>
              <a:rPr spc="-70" dirty="0"/>
              <a:t> </a:t>
            </a:r>
            <a:r>
              <a:rPr spc="-20" dirty="0"/>
              <a:t>(1/2)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5526" y="598533"/>
            <a:ext cx="4262120" cy="28130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54"/>
              </a:spcBef>
              <a:tabLst>
                <a:tab pos="728345" algn="l"/>
                <a:tab pos="4235450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spc="5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b="1" u="sng" spc="-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transaction</a:t>
            </a:r>
            <a:r>
              <a:rPr sz="900" b="1" u="sng" spc="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Vs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relationship</a:t>
            </a:r>
            <a:r>
              <a:rPr sz="900" u="sng" spc="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lending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(rob.</a:t>
            </a:r>
            <a:r>
              <a:rPr sz="900" u="sng" spc="10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checks)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550" dirty="0">
                <a:latin typeface="Tahoma"/>
                <a:cs typeface="Tahoma"/>
              </a:rPr>
              <a:t>Panel </a:t>
            </a:r>
            <a:r>
              <a:rPr sz="550" spc="-10" dirty="0">
                <a:latin typeface="Tahoma"/>
                <a:cs typeface="Tahoma"/>
              </a:rPr>
              <a:t>a:</a:t>
            </a:r>
            <a:r>
              <a:rPr sz="550" b="1" spc="-10" dirty="0">
                <a:latin typeface="Arial"/>
                <a:cs typeface="Arial"/>
              </a:rPr>
              <a:t>transaction</a:t>
            </a:r>
            <a:r>
              <a:rPr sz="550" b="1" spc="25" dirty="0">
                <a:latin typeface="Arial"/>
                <a:cs typeface="Arial"/>
              </a:rPr>
              <a:t> </a:t>
            </a:r>
            <a:r>
              <a:rPr sz="550" spc="-10" dirty="0">
                <a:latin typeface="Tahoma"/>
                <a:cs typeface="Tahoma"/>
              </a:rPr>
              <a:t>lending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8226" y="895025"/>
            <a:ext cx="4236720" cy="0"/>
          </a:xfrm>
          <a:custGeom>
            <a:avLst/>
            <a:gdLst/>
            <a:ahLst/>
            <a:cxnLst/>
            <a:rect l="l" t="t" r="r" b="b"/>
            <a:pathLst>
              <a:path w="4236720">
                <a:moveTo>
                  <a:pt x="0" y="0"/>
                </a:moveTo>
                <a:lnTo>
                  <a:pt x="4236097" y="0"/>
                </a:lnTo>
              </a:path>
            </a:pathLst>
          </a:custGeom>
          <a:ln w="39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47544" y="887416"/>
            <a:ext cx="18732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(1)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c,t</a:t>
            </a:r>
            <a:endParaRPr sz="3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46530" y="886880"/>
            <a:ext cx="186690" cy="217804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195"/>
              </a:spcBef>
            </a:pPr>
            <a:r>
              <a:rPr sz="550" spc="-25" dirty="0">
                <a:latin typeface="Tahoma"/>
                <a:cs typeface="Tahoma"/>
              </a:rPr>
              <a:t>(2)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f</a:t>
            </a:r>
            <a:r>
              <a:rPr sz="350" i="1" spc="-15" dirty="0">
                <a:latin typeface="Arial"/>
                <a:cs typeface="Arial"/>
              </a:rPr>
              <a:t> </a:t>
            </a:r>
            <a:r>
              <a:rPr sz="350" i="1" spc="-3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46788" y="887416"/>
            <a:ext cx="184150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(3)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s,t</a:t>
            </a:r>
            <a:endParaRPr sz="3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43045" y="887416"/>
            <a:ext cx="189230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(4)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p,t</a:t>
            </a:r>
            <a:endParaRPr sz="3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44624" y="887416"/>
            <a:ext cx="18351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(5)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r,t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22743" y="887416"/>
            <a:ext cx="224790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(6)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r,s,t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13656" y="887320"/>
            <a:ext cx="24066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(7)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size,t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97568" y="887416"/>
            <a:ext cx="26987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(8)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score,t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26293" y="886880"/>
            <a:ext cx="210185" cy="217804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60960">
              <a:lnSpc>
                <a:spcPct val="100000"/>
              </a:lnSpc>
              <a:spcBef>
                <a:spcPts val="195"/>
              </a:spcBef>
            </a:pPr>
            <a:r>
              <a:rPr sz="550" spc="-25" dirty="0">
                <a:latin typeface="Tahoma"/>
                <a:cs typeface="Tahoma"/>
              </a:rPr>
              <a:t>(9)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90" dirty="0">
                <a:latin typeface="Arial"/>
                <a:cs typeface="Arial"/>
              </a:rPr>
              <a:t> </a:t>
            </a:r>
            <a:r>
              <a:rPr sz="350" i="1" spc="-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45347" y="1110772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478356" y="1111935"/>
            <a:ext cx="323215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50" dirty="0">
                <a:latin typeface="Tahoma"/>
                <a:cs typeface="Tahoma"/>
              </a:rPr>
              <a:t>2nd</a:t>
            </a:r>
            <a:r>
              <a:rPr sz="550" spc="-10" dirty="0">
                <a:latin typeface="Tahoma"/>
                <a:cs typeface="Tahoma"/>
              </a:rPr>
              <a:t> stage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45347" y="1238044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07948" y="1210291"/>
            <a:ext cx="378460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spc="202" baseline="-25252" dirty="0">
                <a:latin typeface="Tahoma"/>
                <a:cs typeface="Tahoma"/>
              </a:rPr>
              <a:t>∆</a:t>
            </a:r>
            <a:r>
              <a:rPr sz="825" spc="-82" baseline="-25252" dirty="0">
                <a:latin typeface="Tahoma"/>
                <a:cs typeface="Tahoma"/>
              </a:rPr>
              <a:t> </a:t>
            </a:r>
            <a:r>
              <a:rPr sz="825" baseline="-25252" dirty="0">
                <a:latin typeface="Tahoma"/>
                <a:cs typeface="Tahoma"/>
              </a:rPr>
              <a:t>log</a:t>
            </a:r>
            <a:r>
              <a:rPr sz="825" spc="60" baseline="-25252" dirty="0">
                <a:latin typeface="Tahoma"/>
                <a:cs typeface="Tahoma"/>
              </a:rPr>
              <a:t> </a:t>
            </a:r>
            <a:r>
              <a:rPr sz="525" i="1" u="sng" baseline="1587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 </a:t>
            </a:r>
            <a:r>
              <a:rPr sz="3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8839" y="1296748"/>
            <a:ext cx="124460" cy="831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525" i="1" spc="-37" baseline="7936" dirty="0">
                <a:latin typeface="Arial"/>
                <a:cs typeface="Arial"/>
              </a:rPr>
              <a:t>R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80477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2.630***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[0.414]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79094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2.990***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[0.408]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77711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2.598***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[0.403]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76400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2.642***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[0.420]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75017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2.678***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[0.429]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873634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2.645***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[0.419]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72251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2.710***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[0.438]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670868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2.740***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[0.443]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07948" y="1430398"/>
            <a:ext cx="388620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spc="202" baseline="5050" dirty="0">
                <a:latin typeface="Tahoma"/>
                <a:cs typeface="Tahoma"/>
              </a:rPr>
              <a:t>∆</a:t>
            </a:r>
            <a:r>
              <a:rPr sz="825" spc="-52" baseline="5050" dirty="0">
                <a:latin typeface="Tahoma"/>
                <a:cs typeface="Tahoma"/>
              </a:rPr>
              <a:t> </a:t>
            </a:r>
            <a:r>
              <a:rPr sz="825" spc="-15" baseline="5050" dirty="0">
                <a:latin typeface="Tahoma"/>
                <a:cs typeface="Tahoma"/>
              </a:rPr>
              <a:t>log</a:t>
            </a:r>
            <a:r>
              <a:rPr sz="825" spc="-37" baseline="5050" dirty="0">
                <a:latin typeface="Tahoma"/>
                <a:cs typeface="Tahoma"/>
              </a:rPr>
              <a:t> </a:t>
            </a: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25" dirty="0">
                <a:latin typeface="Arial"/>
                <a:cs typeface="Arial"/>
              </a:rPr>
              <a:t> </a:t>
            </a:r>
            <a:r>
              <a:rPr sz="350" i="1" spc="-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70675" y="1421894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3.275***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[0.491]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07948" y="1605756"/>
            <a:ext cx="249554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spc="89" baseline="5050" dirty="0">
                <a:latin typeface="Tahoma"/>
                <a:cs typeface="Tahoma"/>
              </a:rPr>
              <a:t>∆</a:t>
            </a:r>
            <a:r>
              <a:rPr sz="825" i="1" spc="89" baseline="5050" dirty="0">
                <a:latin typeface="Arial"/>
                <a:cs typeface="Arial"/>
              </a:rPr>
              <a:t>A</a:t>
            </a:r>
            <a:r>
              <a:rPr sz="350" i="1" spc="60" dirty="0">
                <a:latin typeface="Arial"/>
                <a:cs typeface="Arial"/>
              </a:rPr>
              <a:t>f</a:t>
            </a:r>
            <a:r>
              <a:rPr sz="350" i="1" spc="-15" dirty="0">
                <a:latin typeface="Arial"/>
                <a:cs typeface="Arial"/>
              </a:rPr>
              <a:t> </a:t>
            </a:r>
            <a:r>
              <a:rPr sz="350" i="1" spc="-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92766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6355" marR="5080" indent="-34290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291584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6355" marR="5080" indent="-34290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0.449***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[0.009]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690402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6355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89148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487966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886784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285602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84420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0.325***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45347" y="1898735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2488998" y="1899889"/>
            <a:ext cx="302260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50" dirty="0">
                <a:latin typeface="Tahoma"/>
                <a:cs typeface="Tahoma"/>
              </a:rPr>
              <a:t>1st</a:t>
            </a:r>
            <a:r>
              <a:rPr sz="550" spc="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stage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845347" y="2026007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07948" y="2035666"/>
            <a:ext cx="189865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i="1" spc="-30" baseline="5050" dirty="0">
                <a:latin typeface="Arial"/>
                <a:cs typeface="Arial"/>
              </a:rPr>
              <a:t>A</a:t>
            </a:r>
            <a:r>
              <a:rPr sz="350" i="1" spc="-20" dirty="0">
                <a:latin typeface="Arial"/>
                <a:cs typeface="Arial"/>
              </a:rPr>
              <a:t>b,t</a:t>
            </a:r>
            <a:endParaRPr sz="3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80477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0.241***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79094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0.210***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677711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0.244***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76400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0.239***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475017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0.236***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73634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0.239***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272251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0.234***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670868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0.230***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069557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0.246***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33348" y="2290210"/>
            <a:ext cx="576580" cy="6775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160655">
              <a:lnSpc>
                <a:spcPct val="104600"/>
              </a:lnSpc>
              <a:spcBef>
                <a:spcPts val="85"/>
              </a:spcBef>
            </a:pPr>
            <a:r>
              <a:rPr sz="550" dirty="0">
                <a:latin typeface="Tahoma"/>
                <a:cs typeface="Tahoma"/>
              </a:rPr>
              <a:t>F-</a:t>
            </a:r>
            <a:r>
              <a:rPr sz="550" spc="-20" dirty="0">
                <a:latin typeface="Tahoma"/>
                <a:cs typeface="Tahoma"/>
              </a:rPr>
              <a:t>test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Observations</a:t>
            </a:r>
            <a:r>
              <a:rPr sz="550" spc="80" dirty="0">
                <a:latin typeface="Tahoma"/>
                <a:cs typeface="Tahoma"/>
              </a:rPr>
              <a:t> #</a:t>
            </a:r>
            <a:r>
              <a:rPr sz="550" spc="20" dirty="0">
                <a:latin typeface="Tahoma"/>
                <a:cs typeface="Tahoma"/>
              </a:rPr>
              <a:t> </a:t>
            </a:r>
            <a:r>
              <a:rPr sz="550" spc="-20" dirty="0">
                <a:latin typeface="Tahoma"/>
                <a:cs typeface="Tahoma"/>
              </a:rPr>
              <a:t>Firms</a:t>
            </a:r>
            <a:endParaRPr sz="5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550" spc="80" dirty="0">
                <a:latin typeface="Tahoma"/>
                <a:cs typeface="Tahoma"/>
              </a:rPr>
              <a:t>#</a:t>
            </a:r>
            <a:r>
              <a:rPr sz="550" spc="20" dirty="0">
                <a:latin typeface="Tahoma"/>
                <a:cs typeface="Tahoma"/>
              </a:rPr>
              <a:t> </a:t>
            </a:r>
            <a:r>
              <a:rPr sz="550" spc="-20" dirty="0">
                <a:latin typeface="Tahoma"/>
                <a:cs typeface="Tahoma"/>
              </a:rPr>
              <a:t>Banks</a:t>
            </a:r>
            <a:endParaRPr sz="550">
              <a:latin typeface="Tahoma"/>
              <a:cs typeface="Tahoma"/>
            </a:endParaRPr>
          </a:p>
          <a:p>
            <a:pPr marL="12700" marR="5080">
              <a:lnSpc>
                <a:spcPct val="104600"/>
              </a:lnSpc>
              <a:spcBef>
                <a:spcPts val="310"/>
              </a:spcBef>
            </a:pPr>
            <a:r>
              <a:rPr sz="550" dirty="0">
                <a:latin typeface="Tahoma"/>
                <a:cs typeface="Tahoma"/>
              </a:rPr>
              <a:t>Firm&amp;time</a:t>
            </a:r>
            <a:r>
              <a:rPr sz="550" spc="145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FE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Cmz&amp;time</a:t>
            </a:r>
            <a:r>
              <a:rPr sz="550" spc="8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FE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Industry&amp;time</a:t>
            </a:r>
            <a:r>
              <a:rPr sz="550" spc="2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FE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82209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15"/>
              </a:spcBef>
            </a:pPr>
            <a:r>
              <a:rPr sz="550" spc="-20" dirty="0">
                <a:latin typeface="Tahoma"/>
                <a:cs typeface="Tahoma"/>
              </a:rPr>
              <a:t>41.4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2,085,923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73,306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281020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54.88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2,116,905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73,351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679902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42.46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2,074,839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73,185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078713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40.42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2,082,078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73,235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477524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20" dirty="0">
                <a:latin typeface="Tahoma"/>
                <a:cs typeface="Tahoma"/>
              </a:rPr>
              <a:t>39.8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2,097,930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73,355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876406" y="2290210"/>
            <a:ext cx="324485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40.83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2,088,684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73,308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275217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20" dirty="0">
                <a:latin typeface="Tahoma"/>
                <a:cs typeface="Tahoma"/>
              </a:rPr>
              <a:t>39.1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2,089,977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73,296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674028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39.18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2,070,194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73,110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072838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45.18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2,161,070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69,006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45347" y="2679368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979546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620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378299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620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777053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620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175806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574559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973313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372066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770819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169573" y="2680531"/>
            <a:ext cx="130810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635" algn="just">
              <a:lnSpc>
                <a:spcPct val="104600"/>
              </a:lnSpc>
              <a:spcBef>
                <a:spcPts val="85"/>
              </a:spcBef>
            </a:pP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198226" y="2983998"/>
            <a:ext cx="4236720" cy="0"/>
          </a:xfrm>
          <a:custGeom>
            <a:avLst/>
            <a:gdLst/>
            <a:ahLst/>
            <a:cxnLst/>
            <a:rect l="l" t="t" r="r" b="b"/>
            <a:pathLst>
              <a:path w="4236720">
                <a:moveTo>
                  <a:pt x="0" y="0"/>
                </a:moveTo>
                <a:lnTo>
                  <a:pt x="4236097" y="0"/>
                </a:lnTo>
              </a:path>
            </a:pathLst>
          </a:custGeom>
          <a:ln w="63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36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78" name="Indietro o precedente 77">
            <a:hlinkClick r:id="rId2" action="ppaction://hlinksldjump" highlightClick="1"/>
          </p:cNvPr>
          <p:cNvSpPr/>
          <p:nvPr/>
        </p:nvSpPr>
        <p:spPr>
          <a:xfrm>
            <a:off x="171450" y="3178175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Estimates</a:t>
            </a:r>
            <a:r>
              <a:rPr spc="-65" dirty="0"/>
              <a:t> </a:t>
            </a:r>
            <a:r>
              <a:rPr spc="-20" dirty="0"/>
              <a:t>by</a:t>
            </a:r>
            <a:r>
              <a:rPr spc="-65" dirty="0"/>
              <a:t> </a:t>
            </a:r>
            <a:r>
              <a:rPr spc="-20" dirty="0"/>
              <a:t>loan</a:t>
            </a:r>
            <a:r>
              <a:rPr spc="-65" dirty="0"/>
              <a:t> </a:t>
            </a:r>
            <a:r>
              <a:rPr spc="-40" dirty="0"/>
              <a:t>types</a:t>
            </a:r>
            <a:r>
              <a:rPr spc="-70" dirty="0"/>
              <a:t> </a:t>
            </a:r>
            <a:r>
              <a:rPr spc="-20" dirty="0"/>
              <a:t>(2/2)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5526" y="598533"/>
            <a:ext cx="4262120" cy="28130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54"/>
              </a:spcBef>
              <a:tabLst>
                <a:tab pos="727710" algn="l"/>
                <a:tab pos="4235450" algn="l"/>
              </a:tabLst>
            </a:pP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900" u="sng" spc="-2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</a:t>
            </a:r>
            <a:r>
              <a:rPr sz="900" u="sng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transaction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Vs</a:t>
            </a:r>
            <a:r>
              <a:rPr sz="900" u="sng" spc="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b="1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relationship</a:t>
            </a:r>
            <a:r>
              <a:rPr sz="900" b="1" u="sng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9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lending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(rob.</a:t>
            </a:r>
            <a:r>
              <a:rPr sz="900" u="sng" spc="10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9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checks)</a:t>
            </a:r>
            <a:r>
              <a:rPr sz="90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endParaRPr sz="9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550" dirty="0">
                <a:latin typeface="Tahoma"/>
                <a:cs typeface="Tahoma"/>
              </a:rPr>
              <a:t>Panel</a:t>
            </a:r>
            <a:r>
              <a:rPr sz="550" spc="-15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b:</a:t>
            </a:r>
            <a:r>
              <a:rPr sz="550" spc="40" dirty="0">
                <a:latin typeface="Tahoma"/>
                <a:cs typeface="Tahoma"/>
              </a:rPr>
              <a:t> </a:t>
            </a:r>
            <a:r>
              <a:rPr sz="550" b="1" spc="-10" dirty="0">
                <a:latin typeface="Arial"/>
                <a:cs typeface="Arial"/>
              </a:rPr>
              <a:t>relationship</a:t>
            </a:r>
            <a:r>
              <a:rPr sz="550" b="1" spc="10" dirty="0">
                <a:latin typeface="Arial"/>
                <a:cs typeface="Arial"/>
              </a:rPr>
              <a:t> </a:t>
            </a:r>
            <a:r>
              <a:rPr sz="550" spc="-10" dirty="0">
                <a:latin typeface="Tahoma"/>
                <a:cs typeface="Tahoma"/>
              </a:rPr>
              <a:t>lending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8226" y="895025"/>
            <a:ext cx="4236720" cy="0"/>
          </a:xfrm>
          <a:custGeom>
            <a:avLst/>
            <a:gdLst/>
            <a:ahLst/>
            <a:cxnLst/>
            <a:rect l="l" t="t" r="r" b="b"/>
            <a:pathLst>
              <a:path w="4236720">
                <a:moveTo>
                  <a:pt x="0" y="0"/>
                </a:moveTo>
                <a:lnTo>
                  <a:pt x="4236097" y="0"/>
                </a:lnTo>
              </a:path>
            </a:pathLst>
          </a:custGeom>
          <a:ln w="39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47544" y="887416"/>
            <a:ext cx="18732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(1)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c,t</a:t>
            </a:r>
            <a:endParaRPr sz="3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46530" y="886880"/>
            <a:ext cx="186690" cy="217804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195"/>
              </a:spcBef>
            </a:pPr>
            <a:r>
              <a:rPr sz="550" spc="-25" dirty="0">
                <a:latin typeface="Tahoma"/>
                <a:cs typeface="Tahoma"/>
              </a:rPr>
              <a:t>(2)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f</a:t>
            </a:r>
            <a:r>
              <a:rPr sz="350" i="1" spc="-15" dirty="0">
                <a:latin typeface="Arial"/>
                <a:cs typeface="Arial"/>
              </a:rPr>
              <a:t> </a:t>
            </a:r>
            <a:r>
              <a:rPr sz="350" i="1" spc="-3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46788" y="887416"/>
            <a:ext cx="184150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(3)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s,t</a:t>
            </a:r>
            <a:endParaRPr sz="3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43045" y="887416"/>
            <a:ext cx="189230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(4)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p,t</a:t>
            </a:r>
            <a:endParaRPr sz="3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44624" y="887416"/>
            <a:ext cx="18351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(5)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r,t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22743" y="887416"/>
            <a:ext cx="224790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(6)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r,s,t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13656" y="887320"/>
            <a:ext cx="24066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(7)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size,t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97568" y="887416"/>
            <a:ext cx="269875" cy="2171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90"/>
              </a:spcBef>
            </a:pPr>
            <a:r>
              <a:rPr sz="550" spc="-25" dirty="0">
                <a:latin typeface="Tahoma"/>
                <a:cs typeface="Tahoma"/>
              </a:rPr>
              <a:t>(8)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score,t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26293" y="886880"/>
            <a:ext cx="210185" cy="217804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60960">
              <a:lnSpc>
                <a:spcPct val="100000"/>
              </a:lnSpc>
              <a:spcBef>
                <a:spcPts val="195"/>
              </a:spcBef>
            </a:pPr>
            <a:r>
              <a:rPr sz="550" spc="-25" dirty="0">
                <a:latin typeface="Tahoma"/>
                <a:cs typeface="Tahoma"/>
              </a:rPr>
              <a:t>(9)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90" dirty="0">
                <a:latin typeface="Arial"/>
                <a:cs typeface="Arial"/>
              </a:rPr>
              <a:t> </a:t>
            </a:r>
            <a:r>
              <a:rPr sz="350" i="1" spc="-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45347" y="1110772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478356" y="1111935"/>
            <a:ext cx="323215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50" dirty="0">
                <a:latin typeface="Tahoma"/>
                <a:cs typeface="Tahoma"/>
              </a:rPr>
              <a:t>2nd</a:t>
            </a:r>
            <a:r>
              <a:rPr sz="550" spc="-10" dirty="0">
                <a:latin typeface="Tahoma"/>
                <a:cs typeface="Tahoma"/>
              </a:rPr>
              <a:t> stage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45347" y="1238044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07948" y="1210291"/>
            <a:ext cx="378460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spc="202" baseline="-25252" dirty="0">
                <a:latin typeface="Tahoma"/>
                <a:cs typeface="Tahoma"/>
              </a:rPr>
              <a:t>∆</a:t>
            </a:r>
            <a:r>
              <a:rPr sz="825" spc="-82" baseline="-25252" dirty="0">
                <a:latin typeface="Tahoma"/>
                <a:cs typeface="Tahoma"/>
              </a:rPr>
              <a:t> </a:t>
            </a:r>
            <a:r>
              <a:rPr sz="825" baseline="-25252" dirty="0">
                <a:latin typeface="Tahoma"/>
                <a:cs typeface="Tahoma"/>
              </a:rPr>
              <a:t>log</a:t>
            </a:r>
            <a:r>
              <a:rPr sz="825" spc="60" baseline="-25252" dirty="0">
                <a:latin typeface="Tahoma"/>
                <a:cs typeface="Tahoma"/>
              </a:rPr>
              <a:t> </a:t>
            </a:r>
            <a:r>
              <a:rPr sz="525" i="1" u="sng" baseline="1587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 </a:t>
            </a:r>
            <a:r>
              <a:rPr sz="3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8839" y="1296748"/>
            <a:ext cx="124460" cy="831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525" i="1" spc="-37" baseline="7936" dirty="0">
                <a:latin typeface="Arial"/>
                <a:cs typeface="Arial"/>
              </a:rPr>
              <a:t>R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80477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3.579***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79094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3.755***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[0.192]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77711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3.568***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76400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3.572***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[0.222]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75017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3.578***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873634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3.581***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72251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3.635***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670868" y="1232915"/>
            <a:ext cx="328930" cy="213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055" marR="5080" indent="-46990">
              <a:lnSpc>
                <a:spcPct val="111800"/>
              </a:lnSpc>
              <a:spcBef>
                <a:spcPts val="9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3.516***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[0.161]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07948" y="1430398"/>
            <a:ext cx="388620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spc="202" baseline="5050" dirty="0">
                <a:latin typeface="Tahoma"/>
                <a:cs typeface="Tahoma"/>
              </a:rPr>
              <a:t>∆</a:t>
            </a:r>
            <a:r>
              <a:rPr sz="825" spc="-52" baseline="5050" dirty="0">
                <a:latin typeface="Tahoma"/>
                <a:cs typeface="Tahoma"/>
              </a:rPr>
              <a:t> </a:t>
            </a:r>
            <a:r>
              <a:rPr sz="825" spc="-15" baseline="5050" dirty="0">
                <a:latin typeface="Tahoma"/>
                <a:cs typeface="Tahoma"/>
              </a:rPr>
              <a:t>log</a:t>
            </a:r>
            <a:r>
              <a:rPr sz="825" spc="-37" baseline="5050" dirty="0">
                <a:latin typeface="Tahoma"/>
                <a:cs typeface="Tahoma"/>
              </a:rPr>
              <a:t> </a:t>
            </a: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25" dirty="0">
                <a:latin typeface="Arial"/>
                <a:cs typeface="Arial"/>
              </a:rPr>
              <a:t> </a:t>
            </a:r>
            <a:r>
              <a:rPr sz="350" i="1" spc="-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70675" y="1421894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4.775***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[0.214]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07948" y="1605756"/>
            <a:ext cx="249554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spc="89" baseline="5050" dirty="0">
                <a:latin typeface="Tahoma"/>
                <a:cs typeface="Tahoma"/>
              </a:rPr>
              <a:t>∆</a:t>
            </a:r>
            <a:r>
              <a:rPr sz="825" i="1" spc="89" baseline="5050" dirty="0">
                <a:latin typeface="Arial"/>
                <a:cs typeface="Arial"/>
              </a:rPr>
              <a:t>A</a:t>
            </a:r>
            <a:r>
              <a:rPr sz="350" i="1" spc="60" dirty="0">
                <a:latin typeface="Arial"/>
                <a:cs typeface="Arial"/>
              </a:rPr>
              <a:t>f</a:t>
            </a:r>
            <a:r>
              <a:rPr sz="350" i="1" spc="-15" dirty="0">
                <a:latin typeface="Arial"/>
                <a:cs typeface="Arial"/>
              </a:rPr>
              <a:t> </a:t>
            </a:r>
            <a:r>
              <a:rPr sz="350" i="1" spc="-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92766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6355" marR="5080" indent="-34290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291584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6355" marR="5080" indent="-34290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0.362***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[0.009]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690402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6355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89148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487966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886784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285602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84420" y="1597259"/>
            <a:ext cx="304165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5720" marR="5080" indent="-33655">
              <a:lnSpc>
                <a:spcPct val="104600"/>
              </a:lnSpc>
              <a:spcBef>
                <a:spcPts val="85"/>
              </a:spcBef>
            </a:pPr>
            <a:r>
              <a:rPr sz="550" spc="-20" dirty="0">
                <a:latin typeface="Tahoma"/>
                <a:cs typeface="Tahoma"/>
              </a:rPr>
              <a:t>0.132***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45347" y="1898735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2488998" y="1899889"/>
            <a:ext cx="302260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50" dirty="0">
                <a:latin typeface="Tahoma"/>
                <a:cs typeface="Tahoma"/>
              </a:rPr>
              <a:t>1st</a:t>
            </a:r>
            <a:r>
              <a:rPr sz="550" spc="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stage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845347" y="2026007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07948" y="2035666"/>
            <a:ext cx="189865" cy="11176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825" i="1" spc="-30" baseline="5050" dirty="0">
                <a:latin typeface="Arial"/>
                <a:cs typeface="Arial"/>
              </a:rPr>
              <a:t>A</a:t>
            </a:r>
            <a:r>
              <a:rPr sz="350" i="1" spc="-20" dirty="0">
                <a:latin typeface="Arial"/>
                <a:cs typeface="Arial"/>
              </a:rPr>
              <a:t>b,t</a:t>
            </a:r>
            <a:endParaRPr sz="3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80477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79094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0.107***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677711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76400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8419" marR="5080" indent="-46355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475017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73634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272251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670868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0.114***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069557" y="2027161"/>
            <a:ext cx="328930" cy="1993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59055" marR="5080" indent="-46990">
              <a:lnSpc>
                <a:spcPct val="104600"/>
              </a:lnSpc>
              <a:spcBef>
                <a:spcPts val="85"/>
              </a:spcBef>
            </a:pPr>
            <a:r>
              <a:rPr sz="550" spc="-10" dirty="0">
                <a:latin typeface="Tahoma"/>
                <a:cs typeface="Tahoma"/>
              </a:rPr>
              <a:t>-</a:t>
            </a:r>
            <a:r>
              <a:rPr sz="550" spc="-20" dirty="0">
                <a:latin typeface="Tahoma"/>
                <a:cs typeface="Tahoma"/>
              </a:rPr>
              <a:t>0.131***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33348" y="2290210"/>
            <a:ext cx="576580" cy="6775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160655">
              <a:lnSpc>
                <a:spcPct val="104600"/>
              </a:lnSpc>
              <a:spcBef>
                <a:spcPts val="85"/>
              </a:spcBef>
            </a:pPr>
            <a:r>
              <a:rPr sz="550" dirty="0">
                <a:latin typeface="Tahoma"/>
                <a:cs typeface="Tahoma"/>
              </a:rPr>
              <a:t>F-</a:t>
            </a:r>
            <a:r>
              <a:rPr sz="550" spc="-20" dirty="0">
                <a:latin typeface="Tahoma"/>
                <a:cs typeface="Tahoma"/>
              </a:rPr>
              <a:t>test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Observations</a:t>
            </a:r>
            <a:r>
              <a:rPr sz="550" spc="80" dirty="0">
                <a:latin typeface="Tahoma"/>
                <a:cs typeface="Tahoma"/>
              </a:rPr>
              <a:t> #</a:t>
            </a:r>
            <a:r>
              <a:rPr sz="550" spc="20" dirty="0">
                <a:latin typeface="Tahoma"/>
                <a:cs typeface="Tahoma"/>
              </a:rPr>
              <a:t> </a:t>
            </a:r>
            <a:r>
              <a:rPr sz="550" spc="-20" dirty="0">
                <a:latin typeface="Tahoma"/>
                <a:cs typeface="Tahoma"/>
              </a:rPr>
              <a:t>Firms</a:t>
            </a:r>
            <a:endParaRPr sz="5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550" spc="80" dirty="0">
                <a:latin typeface="Tahoma"/>
                <a:cs typeface="Tahoma"/>
              </a:rPr>
              <a:t>#</a:t>
            </a:r>
            <a:r>
              <a:rPr sz="550" spc="20" dirty="0">
                <a:latin typeface="Tahoma"/>
                <a:cs typeface="Tahoma"/>
              </a:rPr>
              <a:t> </a:t>
            </a:r>
            <a:r>
              <a:rPr sz="550" spc="-20" dirty="0">
                <a:latin typeface="Tahoma"/>
                <a:cs typeface="Tahoma"/>
              </a:rPr>
              <a:t>Banks</a:t>
            </a:r>
            <a:endParaRPr sz="550">
              <a:latin typeface="Tahoma"/>
              <a:cs typeface="Tahoma"/>
            </a:endParaRPr>
          </a:p>
          <a:p>
            <a:pPr marL="12700" marR="5080">
              <a:lnSpc>
                <a:spcPct val="104600"/>
              </a:lnSpc>
              <a:spcBef>
                <a:spcPts val="310"/>
              </a:spcBef>
            </a:pPr>
            <a:r>
              <a:rPr sz="550" dirty="0">
                <a:latin typeface="Tahoma"/>
                <a:cs typeface="Tahoma"/>
              </a:rPr>
              <a:t>Firm&amp;time</a:t>
            </a:r>
            <a:r>
              <a:rPr sz="550" spc="145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FE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Cmz&amp;time</a:t>
            </a:r>
            <a:r>
              <a:rPr sz="550" spc="8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FE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Industry&amp;time</a:t>
            </a:r>
            <a:r>
              <a:rPr sz="550" spc="2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FE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82209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416.8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2,259,990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73,952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281020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288.8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2,296,888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73,947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679902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421.7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2,262,835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73,732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078713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193.3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2,267,478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73,909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477524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422.9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2,272,180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74,044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876406" y="2290210"/>
            <a:ext cx="324485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414.6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2,261,923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73,826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275217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406.1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2,276,239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73,239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674028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456.4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2,277,434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73,849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072838" y="2290210"/>
            <a:ext cx="325120" cy="3746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"/>
              </a:spcBef>
            </a:pPr>
            <a:r>
              <a:rPr sz="550" spc="-10" dirty="0">
                <a:latin typeface="Tahoma"/>
                <a:cs typeface="Tahoma"/>
              </a:rPr>
              <a:t>456.7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2,374,689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10" dirty="0">
                <a:latin typeface="Tahoma"/>
                <a:cs typeface="Tahoma"/>
              </a:rPr>
              <a:t>70,190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550" spc="-25" dirty="0">
                <a:latin typeface="Tahoma"/>
                <a:cs typeface="Tahoma"/>
              </a:rPr>
              <a:t>177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45347" y="2679368"/>
            <a:ext cx="3589020" cy="0"/>
          </a:xfrm>
          <a:custGeom>
            <a:avLst/>
            <a:gdLst/>
            <a:ahLst/>
            <a:cxnLst/>
            <a:rect l="l" t="t" r="r" b="b"/>
            <a:pathLst>
              <a:path w="3589020">
                <a:moveTo>
                  <a:pt x="0" y="0"/>
                </a:moveTo>
                <a:lnTo>
                  <a:pt x="35889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979546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620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378299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620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777053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620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175806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574559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973313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372066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770819" y="2680531"/>
            <a:ext cx="130175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8255" algn="just">
              <a:lnSpc>
                <a:spcPct val="104600"/>
              </a:lnSpc>
              <a:spcBef>
                <a:spcPts val="85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169573" y="2680531"/>
            <a:ext cx="130810" cy="2870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635" algn="just">
              <a:lnSpc>
                <a:spcPct val="104600"/>
              </a:lnSpc>
              <a:spcBef>
                <a:spcPts val="85"/>
              </a:spcBef>
            </a:pP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30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198226" y="2983998"/>
            <a:ext cx="4236720" cy="0"/>
          </a:xfrm>
          <a:custGeom>
            <a:avLst/>
            <a:gdLst/>
            <a:ahLst/>
            <a:cxnLst/>
            <a:rect l="l" t="t" r="r" b="b"/>
            <a:pathLst>
              <a:path w="4236720">
                <a:moveTo>
                  <a:pt x="0" y="0"/>
                </a:moveTo>
                <a:lnTo>
                  <a:pt x="4236097" y="0"/>
                </a:lnTo>
              </a:path>
            </a:pathLst>
          </a:custGeom>
          <a:ln w="63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227698" y="3143430"/>
            <a:ext cx="581025" cy="8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back</a:t>
            </a:r>
            <a:r>
              <a:rPr sz="5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500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rob.</a:t>
            </a:r>
            <a:r>
              <a:rPr sz="500" spc="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checks</a:t>
            </a:r>
            <a:endParaRPr sz="500">
              <a:latin typeface="Tahoma"/>
              <a:cs typeface="Tahoma"/>
            </a:endParaRPr>
          </a:p>
        </p:txBody>
      </p:sp>
      <p:sp>
        <p:nvSpPr>
          <p:cNvPr id="77" name="object 7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37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78" name="Indietro o precedente 77">
            <a:hlinkClick r:id="rId2" action="ppaction://hlinksldjump" highlightClick="1"/>
          </p:cNvPr>
          <p:cNvSpPr/>
          <p:nvPr/>
        </p:nvSpPr>
        <p:spPr>
          <a:xfrm>
            <a:off x="171450" y="3178175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Estimates</a:t>
            </a:r>
            <a:r>
              <a:rPr spc="-70" dirty="0"/>
              <a:t> </a:t>
            </a:r>
            <a:r>
              <a:rPr spc="-20" dirty="0"/>
              <a:t>by</a:t>
            </a:r>
            <a:r>
              <a:rPr spc="-70" dirty="0"/>
              <a:t> </a:t>
            </a:r>
            <a:r>
              <a:rPr spc="-25" dirty="0"/>
              <a:t>bank</a:t>
            </a:r>
            <a:r>
              <a:rPr spc="-70" dirty="0"/>
              <a:t> </a:t>
            </a:r>
            <a:r>
              <a:rPr spc="-50" dirty="0"/>
              <a:t>groups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55725" y="588017"/>
            <a:ext cx="229743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0" dirty="0">
                <a:solidFill>
                  <a:srgbClr val="3333B2"/>
                </a:solidFill>
                <a:latin typeface="Tahoma"/>
                <a:cs typeface="Tahoma"/>
              </a:rPr>
              <a:t>Table:</a:t>
            </a:r>
            <a:r>
              <a:rPr sz="900" spc="-30" dirty="0">
                <a:solidFill>
                  <a:srgbClr val="3333B2"/>
                </a:solidFill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estimates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by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bank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groups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(rob.</a:t>
            </a:r>
            <a:r>
              <a:rPr sz="900" spc="5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checks)</a:t>
            </a:r>
            <a:endParaRPr sz="9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1881" y="873493"/>
            <a:ext cx="4370705" cy="0"/>
          </a:xfrm>
          <a:custGeom>
            <a:avLst/>
            <a:gdLst/>
            <a:ahLst/>
            <a:cxnLst/>
            <a:rect l="l" t="t" r="r" b="b"/>
            <a:pathLst>
              <a:path w="4370705">
                <a:moveTo>
                  <a:pt x="0" y="0"/>
                </a:moveTo>
                <a:lnTo>
                  <a:pt x="4370576" y="0"/>
                </a:lnTo>
              </a:path>
            </a:pathLst>
          </a:custGeom>
          <a:ln w="65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26205" y="867267"/>
            <a:ext cx="190500" cy="22288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(1)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c,t</a:t>
            </a:r>
            <a:endParaRPr sz="3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37857" y="866722"/>
            <a:ext cx="190500" cy="224154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5"/>
              </a:spcBef>
            </a:pPr>
            <a:r>
              <a:rPr sz="550" spc="-25" dirty="0">
                <a:latin typeface="Tahoma"/>
                <a:cs typeface="Tahoma"/>
              </a:rPr>
              <a:t>(2)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f </a:t>
            </a:r>
            <a:r>
              <a:rPr sz="350" i="1" spc="1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50822" y="867267"/>
            <a:ext cx="187325" cy="22288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(3)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s,t</a:t>
            </a:r>
            <a:endParaRPr sz="3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59659" y="867267"/>
            <a:ext cx="192405" cy="22288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(4)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p,t</a:t>
            </a:r>
            <a:endParaRPr sz="3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73985" y="867267"/>
            <a:ext cx="186690" cy="22288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(5)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825" i="1" spc="-30" baseline="5050" dirty="0">
                <a:latin typeface="Arial"/>
                <a:cs typeface="Arial"/>
              </a:rPr>
              <a:t>R</a:t>
            </a:r>
            <a:r>
              <a:rPr sz="350" i="1" spc="-20" dirty="0">
                <a:latin typeface="Arial"/>
                <a:cs typeface="Arial"/>
              </a:rPr>
              <a:t>r,t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64108" y="867267"/>
            <a:ext cx="229235" cy="22288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69215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(6)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r,s,t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67431" y="867176"/>
            <a:ext cx="245745" cy="22352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77470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(7)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size,t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63531" y="867267"/>
            <a:ext cx="276225" cy="22288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210"/>
              </a:spcBef>
            </a:pPr>
            <a:r>
              <a:rPr sz="550" spc="-25" dirty="0">
                <a:latin typeface="Tahoma"/>
                <a:cs typeface="Tahoma"/>
              </a:rPr>
              <a:t>(8)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825" i="1" spc="-15" baseline="5050" dirty="0">
                <a:latin typeface="Arial"/>
                <a:cs typeface="Arial"/>
              </a:rPr>
              <a:t>R</a:t>
            </a:r>
            <a:r>
              <a:rPr sz="350" i="1" spc="-10" dirty="0">
                <a:latin typeface="Arial"/>
                <a:cs typeface="Arial"/>
              </a:rPr>
              <a:t>score,t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05867" y="866722"/>
            <a:ext cx="214629" cy="224154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61594">
              <a:lnSpc>
                <a:spcPct val="100000"/>
              </a:lnSpc>
              <a:spcBef>
                <a:spcPts val="215"/>
              </a:spcBef>
            </a:pPr>
            <a:r>
              <a:rPr sz="550" spc="-25" dirty="0">
                <a:latin typeface="Tahoma"/>
                <a:cs typeface="Tahoma"/>
              </a:rPr>
              <a:t>(9)</a:t>
            </a:r>
            <a:endParaRPr sz="550">
              <a:latin typeface="Tahoma"/>
              <a:cs typeface="Tahoma"/>
            </a:endParaRPr>
          </a:p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110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19553" y="1097327"/>
            <a:ext cx="3703320" cy="0"/>
          </a:xfrm>
          <a:custGeom>
            <a:avLst/>
            <a:gdLst/>
            <a:ahLst/>
            <a:cxnLst/>
            <a:rect l="l" t="t" r="r" b="b"/>
            <a:pathLst>
              <a:path w="3703320">
                <a:moveTo>
                  <a:pt x="0" y="0"/>
                </a:moveTo>
                <a:lnTo>
                  <a:pt x="37029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504808" y="1098921"/>
            <a:ext cx="33274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dirty="0">
                <a:latin typeface="Tahoma"/>
                <a:cs typeface="Tahoma"/>
              </a:rPr>
              <a:t>2nd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stage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19553" y="1228631"/>
            <a:ext cx="3703320" cy="0"/>
          </a:xfrm>
          <a:custGeom>
            <a:avLst/>
            <a:gdLst/>
            <a:ahLst/>
            <a:cxnLst/>
            <a:rect l="l" t="t" r="r" b="b"/>
            <a:pathLst>
              <a:path w="3703320">
                <a:moveTo>
                  <a:pt x="0" y="0"/>
                </a:moveTo>
                <a:lnTo>
                  <a:pt x="37029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63129" y="1200400"/>
            <a:ext cx="38798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232" baseline="-25252" dirty="0">
                <a:latin typeface="Tahoma"/>
                <a:cs typeface="Tahoma"/>
              </a:rPr>
              <a:t>∆</a:t>
            </a:r>
            <a:r>
              <a:rPr sz="825" spc="-67" baseline="-25252" dirty="0">
                <a:latin typeface="Tahoma"/>
                <a:cs typeface="Tahoma"/>
              </a:rPr>
              <a:t> </a:t>
            </a:r>
            <a:r>
              <a:rPr sz="825" baseline="-25252" dirty="0">
                <a:latin typeface="Tahoma"/>
                <a:cs typeface="Tahoma"/>
              </a:rPr>
              <a:t>log</a:t>
            </a:r>
            <a:r>
              <a:rPr sz="825" spc="97" baseline="-25252" dirty="0">
                <a:latin typeface="Tahoma"/>
                <a:cs typeface="Tahoma"/>
              </a:rPr>
              <a:t> </a:t>
            </a:r>
            <a:r>
              <a:rPr sz="525" i="1" u="sng" baseline="1587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300" i="1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3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1033" y="1289602"/>
            <a:ext cx="126364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525" i="1" spc="-37" baseline="7936" dirty="0">
                <a:latin typeface="Arial"/>
                <a:cs typeface="Arial"/>
              </a:rPr>
              <a:t>R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56202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7625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-1.275***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[0.083]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67473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-1.384***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[0.106]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78745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-1.299***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90091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-1.273***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[0.082]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01384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-1.297***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[0.085]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912656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-1.280***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[0.082]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23928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-1.286***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[0.083]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735199" y="1223743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-1.341***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[0.088]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63129" y="1427495"/>
            <a:ext cx="39878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232" baseline="5050" dirty="0">
                <a:latin typeface="Tahoma"/>
                <a:cs typeface="Tahoma"/>
              </a:rPr>
              <a:t>∆</a:t>
            </a:r>
            <a:r>
              <a:rPr sz="825" spc="-44" baseline="5050" dirty="0">
                <a:latin typeface="Tahoma"/>
                <a:cs typeface="Tahoma"/>
              </a:rPr>
              <a:t> </a:t>
            </a:r>
            <a:r>
              <a:rPr sz="825" baseline="5050" dirty="0">
                <a:latin typeface="Tahoma"/>
                <a:cs typeface="Tahoma"/>
              </a:rPr>
              <a:t>log</a:t>
            </a:r>
            <a:r>
              <a:rPr sz="825" spc="-22" baseline="5050" dirty="0">
                <a:latin typeface="Tahoma"/>
                <a:cs typeface="Tahoma"/>
              </a:rPr>
              <a:t> </a:t>
            </a: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20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47677" y="1418720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76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-1.292***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[0.022]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3129" y="1608428"/>
            <a:ext cx="25527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104" baseline="5050" dirty="0">
                <a:latin typeface="Tahoma"/>
                <a:cs typeface="Tahoma"/>
              </a:rPr>
              <a:t>∆</a:t>
            </a:r>
            <a:r>
              <a:rPr sz="825" i="1" spc="104" baseline="5050" dirty="0">
                <a:latin typeface="Arial"/>
                <a:cs typeface="Arial"/>
              </a:rPr>
              <a:t>A</a:t>
            </a:r>
            <a:r>
              <a:rPr sz="350" i="1" spc="70" dirty="0">
                <a:latin typeface="Arial"/>
                <a:cs typeface="Arial"/>
              </a:rPr>
              <a:t>f</a:t>
            </a:r>
            <a:r>
              <a:rPr sz="350" i="1" spc="-15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68881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7625" marR="5080" indent="-355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0.292***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280360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0.419***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691839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0.280***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03244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0.281***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514723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0.279***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926202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0.281***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37681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0.280***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49159" y="1599653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355" marR="5080" indent="-3429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0.282***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[0.004]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19553" y="1910296"/>
            <a:ext cx="3703320" cy="0"/>
          </a:xfrm>
          <a:custGeom>
            <a:avLst/>
            <a:gdLst/>
            <a:ahLst/>
            <a:cxnLst/>
            <a:rect l="l" t="t" r="r" b="b"/>
            <a:pathLst>
              <a:path w="3703320">
                <a:moveTo>
                  <a:pt x="0" y="0"/>
                </a:moveTo>
                <a:lnTo>
                  <a:pt x="37029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2515779" y="1911899"/>
            <a:ext cx="31115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dirty="0">
                <a:latin typeface="Tahoma"/>
                <a:cs typeface="Tahoma"/>
              </a:rPr>
              <a:t>1st</a:t>
            </a:r>
            <a:r>
              <a:rPr sz="550" spc="3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stage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819553" y="2041608"/>
            <a:ext cx="3703320" cy="0"/>
          </a:xfrm>
          <a:custGeom>
            <a:avLst/>
            <a:gdLst/>
            <a:ahLst/>
            <a:cxnLst/>
            <a:rect l="l" t="t" r="r" b="b"/>
            <a:pathLst>
              <a:path w="3703320">
                <a:moveTo>
                  <a:pt x="0" y="0"/>
                </a:moveTo>
                <a:lnTo>
                  <a:pt x="37029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63129" y="2051978"/>
            <a:ext cx="19367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i="1" spc="-30" baseline="5050" dirty="0">
                <a:latin typeface="Arial"/>
                <a:cs typeface="Arial"/>
              </a:rPr>
              <a:t>A</a:t>
            </a:r>
            <a:r>
              <a:rPr sz="350" i="1" spc="-20" dirty="0">
                <a:latin typeface="Arial"/>
                <a:cs typeface="Arial"/>
              </a:rPr>
              <a:t>b,t</a:t>
            </a:r>
            <a:endParaRPr sz="3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56202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76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-0.408***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67473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-0.379***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[0.030]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678745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-0.403***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90091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-0.412***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501384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-0.404***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912656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-0.409***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323928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-0.407***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35199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-0.390***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[0.026]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146545" y="2043203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82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-0.420***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88529" y="2314602"/>
            <a:ext cx="594360" cy="69786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165735">
              <a:lnSpc>
                <a:spcPct val="107900"/>
              </a:lnSpc>
              <a:spcBef>
                <a:spcPts val="80"/>
              </a:spcBef>
            </a:pPr>
            <a:r>
              <a:rPr sz="550" dirty="0">
                <a:latin typeface="Tahoma"/>
                <a:cs typeface="Tahoma"/>
              </a:rPr>
              <a:t>F-</a:t>
            </a:r>
            <a:r>
              <a:rPr sz="550" spc="-20" dirty="0">
                <a:latin typeface="Tahoma"/>
                <a:cs typeface="Tahoma"/>
              </a:rPr>
              <a:t>test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Observations</a:t>
            </a:r>
            <a:r>
              <a:rPr sz="550" spc="95" dirty="0">
                <a:latin typeface="Tahoma"/>
                <a:cs typeface="Tahoma"/>
              </a:rPr>
              <a:t> #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Firms</a:t>
            </a:r>
            <a:endParaRPr sz="5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550" spc="95" dirty="0">
                <a:latin typeface="Tahoma"/>
                <a:cs typeface="Tahoma"/>
              </a:rPr>
              <a:t>#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Banks</a:t>
            </a:r>
            <a:endParaRPr sz="550">
              <a:latin typeface="Tahoma"/>
              <a:cs typeface="Tahoma"/>
            </a:endParaRPr>
          </a:p>
          <a:p>
            <a:pPr marL="12700" marR="5080">
              <a:lnSpc>
                <a:spcPct val="107900"/>
              </a:lnSpc>
              <a:spcBef>
                <a:spcPts val="325"/>
              </a:spcBef>
            </a:pPr>
            <a:r>
              <a:rPr sz="550" dirty="0">
                <a:latin typeface="Tahoma"/>
                <a:cs typeface="Tahoma"/>
              </a:rPr>
              <a:t>Firm&amp;time</a:t>
            </a:r>
            <a:r>
              <a:rPr sz="550" spc="225" dirty="0">
                <a:latin typeface="Tahoma"/>
                <a:cs typeface="Tahoma"/>
              </a:rPr>
              <a:t> </a:t>
            </a:r>
            <a:r>
              <a:rPr sz="550" spc="25" dirty="0">
                <a:latin typeface="Tahoma"/>
                <a:cs typeface="Tahoma"/>
              </a:rPr>
              <a:t>FE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Cmz&amp;time</a:t>
            </a:r>
            <a:r>
              <a:rPr sz="550" spc="185" dirty="0">
                <a:latin typeface="Tahoma"/>
                <a:cs typeface="Tahoma"/>
              </a:rPr>
              <a:t> </a:t>
            </a:r>
            <a:r>
              <a:rPr sz="550" spc="25" dirty="0">
                <a:latin typeface="Tahoma"/>
                <a:cs typeface="Tahoma"/>
              </a:rPr>
              <a:t>FE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Industry&amp;time</a:t>
            </a:r>
            <a:r>
              <a:rPr sz="550" spc="125" dirty="0">
                <a:latin typeface="Tahoma"/>
                <a:cs typeface="Tahoma"/>
              </a:rPr>
              <a:t> </a:t>
            </a:r>
            <a:r>
              <a:rPr sz="550" spc="25" dirty="0">
                <a:latin typeface="Tahoma"/>
                <a:cs typeface="Tahoma"/>
              </a:rPr>
              <a:t>FE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57989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234.6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3,168,470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99,332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269460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164.3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3,176,498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98,805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681006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238.4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3,170,721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99,184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092477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239.9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3,172,862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99,389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503949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25" dirty="0">
                <a:latin typeface="Tahoma"/>
                <a:cs typeface="Tahoma"/>
              </a:rPr>
              <a:t>234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3,192,724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99,449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915494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242.8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3,162,621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99,215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326966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238.7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3,175,861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99,136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738437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230.5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3,165,542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99,167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149909" y="2314602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20" dirty="0">
                <a:latin typeface="Tahoma"/>
                <a:cs typeface="Tahoma"/>
              </a:rPr>
              <a:t>3952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3,150,810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97,527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159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19553" y="2715712"/>
            <a:ext cx="3703320" cy="0"/>
          </a:xfrm>
          <a:custGeom>
            <a:avLst/>
            <a:gdLst/>
            <a:ahLst/>
            <a:cxnLst/>
            <a:rect l="l" t="t" r="r" b="b"/>
            <a:pathLst>
              <a:path w="3703320">
                <a:moveTo>
                  <a:pt x="0" y="0"/>
                </a:moveTo>
                <a:lnTo>
                  <a:pt x="37029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958416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369828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781241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192653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604065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015477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426890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838302" y="2717314"/>
            <a:ext cx="133350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825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No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249714" y="2717314"/>
            <a:ext cx="133985" cy="295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635" algn="just">
              <a:lnSpc>
                <a:spcPct val="107900"/>
              </a:lnSpc>
              <a:spcBef>
                <a:spcPts val="80"/>
              </a:spcBef>
            </a:pP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25" dirty="0">
                <a:latin typeface="Tahoma"/>
                <a:cs typeface="Tahoma"/>
              </a:rPr>
              <a:t>Yes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151881" y="3030013"/>
            <a:ext cx="4370705" cy="0"/>
          </a:xfrm>
          <a:custGeom>
            <a:avLst/>
            <a:gdLst/>
            <a:ahLst/>
            <a:cxnLst/>
            <a:rect l="l" t="t" r="r" b="b"/>
            <a:pathLst>
              <a:path w="4370705">
                <a:moveTo>
                  <a:pt x="0" y="0"/>
                </a:moveTo>
                <a:lnTo>
                  <a:pt x="4370576" y="0"/>
                </a:lnTo>
              </a:path>
            </a:pathLst>
          </a:custGeom>
          <a:ln w="65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227698" y="3162239"/>
            <a:ext cx="581025" cy="8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back</a:t>
            </a:r>
            <a:r>
              <a:rPr sz="5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500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dirty="0">
                <a:solidFill>
                  <a:srgbClr val="FFFFFF"/>
                </a:solidFill>
                <a:latin typeface="Tahoma"/>
                <a:cs typeface="Tahoma"/>
              </a:rPr>
              <a:t>rob.</a:t>
            </a:r>
            <a:r>
              <a:rPr sz="500" spc="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checks</a:t>
            </a:r>
            <a:endParaRPr sz="500">
              <a:latin typeface="Tahoma"/>
              <a:cs typeface="Tahoma"/>
            </a:endParaRPr>
          </a:p>
        </p:txBody>
      </p:sp>
      <p:sp>
        <p:nvSpPr>
          <p:cNvPr id="77" name="object 7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38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78" name="Indietro o precedente 77">
            <a:hlinkClick r:id="rId2" action="ppaction://hlinksldjump" highlightClick="1"/>
          </p:cNvPr>
          <p:cNvSpPr/>
          <p:nvPr/>
        </p:nvSpPr>
        <p:spPr>
          <a:xfrm>
            <a:off x="171450" y="3178175"/>
            <a:ext cx="457200" cy="17585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Excluding</a:t>
            </a:r>
            <a:r>
              <a:rPr spc="-20" dirty="0"/>
              <a:t> </a:t>
            </a:r>
            <a:r>
              <a:rPr spc="-45" dirty="0"/>
              <a:t>concentrated</a:t>
            </a:r>
            <a:r>
              <a:rPr spc="-15" dirty="0"/>
              <a:t> </a:t>
            </a:r>
            <a:r>
              <a:rPr spc="-45" dirty="0"/>
              <a:t>markets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49541" y="491777"/>
            <a:ext cx="310959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0" dirty="0">
                <a:solidFill>
                  <a:srgbClr val="3333B2"/>
                </a:solidFill>
                <a:latin typeface="Tahoma"/>
                <a:cs typeface="Tahoma"/>
              </a:rPr>
              <a:t>Table: </a:t>
            </a:r>
            <a:r>
              <a:rPr sz="900" spc="-20" dirty="0">
                <a:latin typeface="Tahoma"/>
                <a:cs typeface="Tahoma"/>
              </a:rPr>
              <a:t>estimates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with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least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concentrated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markets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(rob.</a:t>
            </a:r>
            <a:r>
              <a:rPr sz="900" spc="7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checks)</a:t>
            </a:r>
            <a:endParaRPr sz="9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211808" y="638079"/>
          <a:ext cx="4212588" cy="3536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6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2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9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83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4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620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(1)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(2)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(3)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1430" algn="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(4)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(5)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(6)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(7)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(8)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ts val="660"/>
                        </a:lnSpc>
                        <a:spcBef>
                          <a:spcPts val="160"/>
                        </a:spcBef>
                      </a:pPr>
                      <a:r>
                        <a:rPr sz="550" spc="-25" dirty="0">
                          <a:latin typeface="Tahoma"/>
                          <a:cs typeface="Tahoma"/>
                        </a:rPr>
                        <a:t>(9)</a:t>
                      </a:r>
                      <a:endParaRPr sz="550">
                        <a:latin typeface="Tahoma"/>
                        <a:cs typeface="Tahoma"/>
                      </a:endParaRPr>
                    </a:p>
                  </a:txBody>
                  <a:tcPr marL="0" marR="0" marT="2032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30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c,t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f </a:t>
                      </a:r>
                      <a:r>
                        <a:rPr sz="350" i="1" spc="15" dirty="0">
                          <a:latin typeface="Arial"/>
                          <a:cs typeface="Arial"/>
                        </a:rPr>
                        <a:t>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30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s,t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30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p,t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30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20" dirty="0">
                          <a:latin typeface="Arial"/>
                          <a:cs typeface="Arial"/>
                        </a:rPr>
                        <a:t>r,t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15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r,s,t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15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size,t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spc="-15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spc="-10" dirty="0">
                          <a:latin typeface="Arial"/>
                          <a:cs typeface="Arial"/>
                        </a:rPr>
                        <a:t>score,t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25" i="1" baseline="505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3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350" i="1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50" i="1" spc="25" dirty="0">
                          <a:latin typeface="Arial"/>
                          <a:cs typeface="Arial"/>
                        </a:rPr>
                        <a:t>,t</a:t>
                      </a:r>
                      <a:endParaRPr sz="3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550" dirty="0">
                          <a:latin typeface="Tahoma"/>
                          <a:cs typeface="Tahoma"/>
                        </a:rPr>
                        <a:t>Panel</a:t>
                      </a:r>
                      <a:r>
                        <a:rPr sz="55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dirty="0">
                          <a:latin typeface="Tahoma"/>
                          <a:cs typeface="Tahoma"/>
                        </a:rPr>
                        <a:t>a:</a:t>
                      </a:r>
                      <a:r>
                        <a:rPr sz="550" spc="9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550" spc="70" dirty="0">
                          <a:latin typeface="Tahoma"/>
                          <a:cs typeface="Tahoma"/>
                        </a:rPr>
                        <a:t>HHI</a:t>
                      </a:r>
                      <a:r>
                        <a:rPr sz="550" b="1" i="1" spc="70" dirty="0">
                          <a:latin typeface="Arial"/>
                          <a:cs typeface="Arial"/>
                        </a:rPr>
                        <a:t>≤</a:t>
                      </a:r>
                      <a:r>
                        <a:rPr sz="550" b="1" i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50" b="1" spc="-20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50" b="1" i="1" spc="-20" dirty="0">
                          <a:latin typeface="Georgia"/>
                          <a:cs typeface="Georgia"/>
                        </a:rPr>
                        <a:t>.</a:t>
                      </a:r>
                      <a:r>
                        <a:rPr sz="550" b="1" spc="-20" dirty="0">
                          <a:latin typeface="Arial"/>
                          <a:cs typeface="Arial"/>
                        </a:rPr>
                        <a:t>18</a:t>
                      </a:r>
                      <a:endParaRPr sz="550">
                        <a:latin typeface="Arial"/>
                        <a:cs typeface="Arial"/>
                      </a:endParaRPr>
                    </a:p>
                  </a:txBody>
                  <a:tcPr marL="0" marR="0" marT="18415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223048" y="964986"/>
            <a:ext cx="38798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232" baseline="-25252" dirty="0">
                <a:latin typeface="Tahoma"/>
                <a:cs typeface="Tahoma"/>
              </a:rPr>
              <a:t>∆</a:t>
            </a:r>
            <a:r>
              <a:rPr sz="825" spc="-67" baseline="-25252" dirty="0">
                <a:latin typeface="Tahoma"/>
                <a:cs typeface="Tahoma"/>
              </a:rPr>
              <a:t> </a:t>
            </a:r>
            <a:r>
              <a:rPr sz="825" baseline="-25252" dirty="0">
                <a:latin typeface="Tahoma"/>
                <a:cs typeface="Tahoma"/>
              </a:rPr>
              <a:t>log</a:t>
            </a:r>
            <a:r>
              <a:rPr sz="825" spc="104" baseline="-25252" dirty="0">
                <a:latin typeface="Tahoma"/>
                <a:cs typeface="Tahoma"/>
              </a:rPr>
              <a:t> </a:t>
            </a:r>
            <a:r>
              <a:rPr sz="525" i="1" u="sng" baseline="1587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300" i="1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3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0952" y="1054188"/>
            <a:ext cx="126364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525" i="1" spc="-37" baseline="7936" dirty="0">
                <a:latin typeface="Arial"/>
                <a:cs typeface="Arial"/>
              </a:rPr>
              <a:t>R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55329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7625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-2.289***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66601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-3.226***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[0.256]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77873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-2.287***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9218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-2.276***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00512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-2.300***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[0.160]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11784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-2.297***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23055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-2.343***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34327" y="98832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-2.334***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[0.160]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3048" y="1192081"/>
            <a:ext cx="39878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232" baseline="5050" dirty="0">
                <a:latin typeface="Tahoma"/>
                <a:cs typeface="Tahoma"/>
              </a:rPr>
              <a:t>∆</a:t>
            </a:r>
            <a:r>
              <a:rPr sz="825" spc="-44" baseline="5050" dirty="0">
                <a:latin typeface="Tahoma"/>
                <a:cs typeface="Tahoma"/>
              </a:rPr>
              <a:t> </a:t>
            </a:r>
            <a:r>
              <a:rPr sz="825" baseline="5050" dirty="0">
                <a:latin typeface="Tahoma"/>
                <a:cs typeface="Tahoma"/>
              </a:rPr>
              <a:t>log</a:t>
            </a:r>
            <a:r>
              <a:rPr sz="825" spc="-22" baseline="5050" dirty="0">
                <a:latin typeface="Tahoma"/>
                <a:cs typeface="Tahoma"/>
              </a:rPr>
              <a:t> </a:t>
            </a: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20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46804" y="1183306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76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-2.214***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3048" y="1373014"/>
            <a:ext cx="25527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104" baseline="5050" dirty="0">
                <a:latin typeface="Tahoma"/>
                <a:cs typeface="Tahoma"/>
              </a:rPr>
              <a:t>∆</a:t>
            </a:r>
            <a:r>
              <a:rPr sz="825" i="1" spc="104" baseline="5050" dirty="0">
                <a:latin typeface="Arial"/>
                <a:cs typeface="Arial"/>
              </a:rPr>
              <a:t>A</a:t>
            </a:r>
            <a:r>
              <a:rPr sz="350" i="1" spc="70" dirty="0">
                <a:latin typeface="Arial"/>
                <a:cs typeface="Arial"/>
              </a:rPr>
              <a:t>f</a:t>
            </a:r>
            <a:r>
              <a:rPr sz="350" i="1" spc="-15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8009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7625" marR="5080" indent="-355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79488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0.529***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90967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02372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413851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825329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36808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0.251***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648287" y="1364239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355" marR="5080" indent="-3429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8448" y="1635639"/>
            <a:ext cx="433705" cy="3860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7900"/>
              </a:lnSpc>
              <a:spcBef>
                <a:spcPts val="80"/>
              </a:spcBef>
            </a:pPr>
            <a:r>
              <a:rPr sz="550" dirty="0">
                <a:latin typeface="Tahoma"/>
                <a:cs typeface="Tahoma"/>
              </a:rPr>
              <a:t>F-</a:t>
            </a:r>
            <a:r>
              <a:rPr sz="550" spc="-20" dirty="0">
                <a:latin typeface="Tahoma"/>
                <a:cs typeface="Tahoma"/>
              </a:rPr>
              <a:t>test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Observations</a:t>
            </a:r>
            <a:r>
              <a:rPr sz="550" spc="95" dirty="0">
                <a:latin typeface="Tahoma"/>
                <a:cs typeface="Tahoma"/>
              </a:rPr>
              <a:t> #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Firms</a:t>
            </a:r>
            <a:endParaRPr sz="5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550" spc="95" dirty="0">
                <a:latin typeface="Tahoma"/>
                <a:cs typeface="Tahoma"/>
              </a:rPr>
              <a:t>#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Banks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57141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240.2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5,003,935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113,923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68613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173.4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4,967,872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113,665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80084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240.9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4,921,281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113,477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91630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236.5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4,947,416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113,789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403101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232.7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4,944,425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113,787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14572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236.4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4,912,656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113,507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26118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222.6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4,917,502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113,473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37353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238.2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4,912,191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113,429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048824" y="1635639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3,557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4,827,420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111,508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11808" y="2035518"/>
            <a:ext cx="4210050" cy="24765"/>
            <a:chOff x="211808" y="2035518"/>
            <a:chExt cx="4210050" cy="24765"/>
          </a:xfrm>
        </p:grpSpPr>
        <p:sp>
          <p:nvSpPr>
            <p:cNvPr id="37" name="object 37"/>
            <p:cNvSpPr/>
            <p:nvPr/>
          </p:nvSpPr>
          <p:spPr>
            <a:xfrm>
              <a:off x="211808" y="2037574"/>
              <a:ext cx="4210050" cy="0"/>
            </a:xfrm>
            <a:custGeom>
              <a:avLst/>
              <a:gdLst/>
              <a:ahLst/>
              <a:cxnLst/>
              <a:rect l="l" t="t" r="r" b="b"/>
              <a:pathLst>
                <a:path w="4210050">
                  <a:moveTo>
                    <a:pt x="0" y="0"/>
                  </a:moveTo>
                  <a:lnTo>
                    <a:pt x="4209785" y="0"/>
                  </a:lnTo>
                </a:path>
              </a:pathLst>
            </a:custGeom>
            <a:ln w="41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11808" y="2058129"/>
              <a:ext cx="4210050" cy="0"/>
            </a:xfrm>
            <a:custGeom>
              <a:avLst/>
              <a:gdLst/>
              <a:ahLst/>
              <a:cxnLst/>
              <a:rect l="l" t="t" r="r" b="b"/>
              <a:pathLst>
                <a:path w="4210050">
                  <a:moveTo>
                    <a:pt x="0" y="0"/>
                  </a:moveTo>
                  <a:lnTo>
                    <a:pt x="4209785" y="0"/>
                  </a:lnTo>
                </a:path>
              </a:pathLst>
            </a:custGeom>
            <a:ln w="41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226585" y="2060557"/>
            <a:ext cx="68770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dirty="0">
                <a:latin typeface="Tahoma"/>
                <a:cs typeface="Tahoma"/>
              </a:rPr>
              <a:t>Panel</a:t>
            </a:r>
            <a:r>
              <a:rPr sz="550" spc="30" dirty="0">
                <a:latin typeface="Tahoma"/>
                <a:cs typeface="Tahoma"/>
              </a:rPr>
              <a:t> </a:t>
            </a:r>
            <a:r>
              <a:rPr sz="550" dirty="0">
                <a:latin typeface="Tahoma"/>
                <a:cs typeface="Tahoma"/>
              </a:rPr>
              <a:t>b:</a:t>
            </a:r>
            <a:r>
              <a:rPr sz="550" spc="100" dirty="0">
                <a:latin typeface="Tahoma"/>
                <a:cs typeface="Tahoma"/>
              </a:rPr>
              <a:t> </a:t>
            </a:r>
            <a:r>
              <a:rPr sz="550" spc="70" dirty="0">
                <a:latin typeface="Tahoma"/>
                <a:cs typeface="Tahoma"/>
              </a:rPr>
              <a:t>HHI</a:t>
            </a:r>
            <a:r>
              <a:rPr sz="550" b="1" i="1" spc="70" dirty="0">
                <a:latin typeface="Arial"/>
                <a:cs typeface="Arial"/>
              </a:rPr>
              <a:t>≤</a:t>
            </a:r>
            <a:r>
              <a:rPr sz="550" b="1" i="1" spc="45" dirty="0">
                <a:latin typeface="Arial"/>
                <a:cs typeface="Arial"/>
              </a:rPr>
              <a:t> </a:t>
            </a:r>
            <a:r>
              <a:rPr sz="550" b="1" spc="-20" dirty="0">
                <a:latin typeface="Arial"/>
                <a:cs typeface="Arial"/>
              </a:rPr>
              <a:t>0</a:t>
            </a:r>
            <a:r>
              <a:rPr sz="550" b="1" i="1" spc="-20" dirty="0">
                <a:latin typeface="Georgia"/>
                <a:cs typeface="Georgia"/>
              </a:rPr>
              <a:t>.</a:t>
            </a:r>
            <a:r>
              <a:rPr sz="550" b="1" spc="-20" dirty="0">
                <a:latin typeface="Arial"/>
                <a:cs typeface="Arial"/>
              </a:rPr>
              <a:t>15</a:t>
            </a:r>
            <a:endParaRPr sz="55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18681" y="2190266"/>
            <a:ext cx="3703320" cy="0"/>
          </a:xfrm>
          <a:custGeom>
            <a:avLst/>
            <a:gdLst/>
            <a:ahLst/>
            <a:cxnLst/>
            <a:rect l="l" t="t" r="r" b="b"/>
            <a:pathLst>
              <a:path w="3703320">
                <a:moveTo>
                  <a:pt x="0" y="0"/>
                </a:moveTo>
                <a:lnTo>
                  <a:pt x="37029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23048" y="2162027"/>
            <a:ext cx="387985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232" baseline="-25252" dirty="0">
                <a:latin typeface="Tahoma"/>
                <a:cs typeface="Tahoma"/>
              </a:rPr>
              <a:t>∆</a:t>
            </a:r>
            <a:r>
              <a:rPr sz="825" spc="-67" baseline="-25252" dirty="0">
                <a:latin typeface="Tahoma"/>
                <a:cs typeface="Tahoma"/>
              </a:rPr>
              <a:t> </a:t>
            </a:r>
            <a:r>
              <a:rPr sz="825" baseline="-25252" dirty="0">
                <a:latin typeface="Tahoma"/>
                <a:cs typeface="Tahoma"/>
              </a:rPr>
              <a:t>log</a:t>
            </a:r>
            <a:r>
              <a:rPr sz="825" spc="104" baseline="-25252" dirty="0">
                <a:latin typeface="Tahoma"/>
                <a:cs typeface="Tahoma"/>
              </a:rPr>
              <a:t> </a:t>
            </a:r>
            <a:r>
              <a:rPr sz="525" i="1" u="sng" baseline="1587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300" i="1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300" i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0952" y="2251229"/>
            <a:ext cx="126364" cy="850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525" i="1" spc="-37" baseline="7936" dirty="0">
                <a:latin typeface="Arial"/>
                <a:cs typeface="Arial"/>
              </a:rPr>
              <a:t>R</a:t>
            </a:r>
            <a:r>
              <a:rPr sz="300" i="1" spc="-25" dirty="0">
                <a:latin typeface="Arial"/>
                <a:cs typeface="Arial"/>
              </a:rPr>
              <a:t>t</a:t>
            </a:r>
            <a:endParaRPr sz="3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55329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7625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-2.282***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66601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-3.220***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[0.257]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77873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-2.280***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989218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-2.269***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00512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-2.293***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[0.160]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11784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-2.287***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[0.158]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223055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-2.336***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634327" y="2185370"/>
            <a:ext cx="338455" cy="219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0325" marR="5080" indent="-48260">
              <a:lnSpc>
                <a:spcPct val="115300"/>
              </a:lnSpc>
              <a:spcBef>
                <a:spcPts val="90"/>
              </a:spcBef>
            </a:pPr>
            <a:r>
              <a:rPr sz="550" spc="-10" dirty="0">
                <a:latin typeface="Tahoma"/>
                <a:cs typeface="Tahoma"/>
              </a:rPr>
              <a:t>-2.327***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[0.160]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23048" y="2389122"/>
            <a:ext cx="39878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spc="232" baseline="5050" dirty="0">
                <a:latin typeface="Tahoma"/>
                <a:cs typeface="Tahoma"/>
              </a:rPr>
              <a:t>∆</a:t>
            </a:r>
            <a:r>
              <a:rPr sz="825" spc="-44" baseline="5050" dirty="0">
                <a:latin typeface="Tahoma"/>
                <a:cs typeface="Tahoma"/>
              </a:rPr>
              <a:t> </a:t>
            </a:r>
            <a:r>
              <a:rPr sz="825" baseline="5050" dirty="0">
                <a:latin typeface="Tahoma"/>
                <a:cs typeface="Tahoma"/>
              </a:rPr>
              <a:t>log</a:t>
            </a:r>
            <a:r>
              <a:rPr sz="825" spc="-22" baseline="5050" dirty="0">
                <a:latin typeface="Tahoma"/>
                <a:cs typeface="Tahoma"/>
              </a:rPr>
              <a:t> </a:t>
            </a:r>
            <a:r>
              <a:rPr sz="825" i="1" baseline="5050" dirty="0">
                <a:latin typeface="Arial"/>
                <a:cs typeface="Arial"/>
              </a:rPr>
              <a:t>r</a:t>
            </a:r>
            <a:r>
              <a:rPr sz="350" i="1" dirty="0">
                <a:latin typeface="Arial"/>
                <a:cs typeface="Arial"/>
              </a:rPr>
              <a:t>b,f</a:t>
            </a:r>
            <a:r>
              <a:rPr sz="350" i="1" spc="20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046804" y="2380347"/>
            <a:ext cx="3384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60325" marR="5080" indent="-476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-2.208***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[0.038]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23048" y="2570055"/>
            <a:ext cx="19177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825" i="1" baseline="5050" dirty="0">
                <a:latin typeface="Arial"/>
                <a:cs typeface="Arial"/>
              </a:rPr>
              <a:t>A</a:t>
            </a:r>
            <a:r>
              <a:rPr sz="350" i="1" dirty="0">
                <a:latin typeface="Arial"/>
                <a:cs typeface="Arial"/>
              </a:rPr>
              <a:t>f</a:t>
            </a:r>
            <a:r>
              <a:rPr sz="350" i="1" spc="40" dirty="0">
                <a:latin typeface="Arial"/>
                <a:cs typeface="Arial"/>
              </a:rPr>
              <a:t> </a:t>
            </a:r>
            <a:r>
              <a:rPr sz="350" i="1" spc="25" dirty="0">
                <a:latin typeface="Arial"/>
                <a:cs typeface="Arial"/>
              </a:rPr>
              <a:t>,t</a:t>
            </a:r>
            <a:endParaRPr sz="35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68009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7625" marR="5080" indent="-3556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179488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0.528***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[0.016]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590967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002372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413851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0.253***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825329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0.254***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236808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990" marR="5080" indent="-34925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0.252***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648287" y="2561280"/>
            <a:ext cx="313055" cy="20510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6355" marR="5080" indent="-34290">
              <a:lnSpc>
                <a:spcPct val="107900"/>
              </a:lnSpc>
              <a:spcBef>
                <a:spcPts val="80"/>
              </a:spcBef>
            </a:pPr>
            <a:r>
              <a:rPr sz="550" spc="-10" dirty="0">
                <a:latin typeface="Tahoma"/>
                <a:cs typeface="Tahoma"/>
              </a:rPr>
              <a:t>0.255***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[0.007]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48448" y="2832680"/>
            <a:ext cx="433705" cy="3860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7900"/>
              </a:lnSpc>
              <a:spcBef>
                <a:spcPts val="80"/>
              </a:spcBef>
            </a:pPr>
            <a:r>
              <a:rPr sz="550" dirty="0">
                <a:latin typeface="Tahoma"/>
                <a:cs typeface="Tahoma"/>
              </a:rPr>
              <a:t>F-</a:t>
            </a:r>
            <a:r>
              <a:rPr sz="550" spc="-20" dirty="0">
                <a:latin typeface="Tahoma"/>
                <a:cs typeface="Tahoma"/>
              </a:rPr>
              <a:t>test</a:t>
            </a:r>
            <a:r>
              <a:rPr sz="550" spc="500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Observations</a:t>
            </a:r>
            <a:r>
              <a:rPr sz="550" spc="95" dirty="0">
                <a:latin typeface="Tahoma"/>
                <a:cs typeface="Tahoma"/>
              </a:rPr>
              <a:t> #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Firms</a:t>
            </a:r>
            <a:endParaRPr sz="5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550" spc="95" dirty="0">
                <a:latin typeface="Tahoma"/>
                <a:cs typeface="Tahoma"/>
              </a:rPr>
              <a:t>#</a:t>
            </a:r>
            <a:r>
              <a:rPr sz="550" spc="25" dirty="0">
                <a:latin typeface="Tahoma"/>
                <a:cs typeface="Tahoma"/>
              </a:rPr>
              <a:t> </a:t>
            </a:r>
            <a:r>
              <a:rPr sz="550" spc="-10" dirty="0">
                <a:latin typeface="Tahoma"/>
                <a:cs typeface="Tahoma"/>
              </a:rPr>
              <a:t>Banks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57141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238.0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4,971,387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112,884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168613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171.6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4,935,536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112,629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580084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238.7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4,889,214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112,440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991630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234.4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4,915,986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112,752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403101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230.6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4,912,632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112,752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814572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235.0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4,880,893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112,475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226118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220.8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4,885,640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112,440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637353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236.1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4,880,219</a:t>
            </a:r>
            <a:endParaRPr sz="55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112,395</a:t>
            </a:r>
            <a:endParaRPr sz="5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048824" y="2832680"/>
            <a:ext cx="334010" cy="3860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0"/>
              </a:spcBef>
            </a:pPr>
            <a:r>
              <a:rPr sz="550" spc="-10" dirty="0">
                <a:latin typeface="Tahoma"/>
                <a:cs typeface="Tahoma"/>
              </a:rPr>
              <a:t>3,543.0</a:t>
            </a:r>
            <a:endParaRPr sz="5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550" spc="-10" dirty="0">
                <a:latin typeface="Tahoma"/>
                <a:cs typeface="Tahoma"/>
              </a:rPr>
              <a:t>4,796,193</a:t>
            </a:r>
            <a:endParaRPr sz="550">
              <a:latin typeface="Tahoma"/>
              <a:cs typeface="Tahoma"/>
            </a:endParaRPr>
          </a:p>
          <a:p>
            <a:pPr marL="23495">
              <a:lnSpc>
                <a:spcPct val="100000"/>
              </a:lnSpc>
              <a:spcBef>
                <a:spcPts val="50"/>
              </a:spcBef>
            </a:pPr>
            <a:r>
              <a:rPr sz="550" spc="-10" dirty="0">
                <a:latin typeface="Tahoma"/>
                <a:cs typeface="Tahoma"/>
              </a:rPr>
              <a:t>110,4940</a:t>
            </a:r>
            <a:endParaRPr sz="550">
              <a:latin typeface="Tahoma"/>
              <a:cs typeface="Tahoma"/>
            </a:endParaRPr>
          </a:p>
          <a:p>
            <a:pPr marL="109855">
              <a:lnSpc>
                <a:spcPct val="100000"/>
              </a:lnSpc>
              <a:spcBef>
                <a:spcPts val="55"/>
              </a:spcBef>
            </a:pPr>
            <a:r>
              <a:rPr sz="550" spc="-25" dirty="0">
                <a:latin typeface="Tahoma"/>
                <a:cs typeface="Tahoma"/>
              </a:rPr>
              <a:t>210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211808" y="3235845"/>
            <a:ext cx="4210050" cy="0"/>
          </a:xfrm>
          <a:custGeom>
            <a:avLst/>
            <a:gdLst/>
            <a:ahLst/>
            <a:cxnLst/>
            <a:rect l="l" t="t" r="r" b="b"/>
            <a:pathLst>
              <a:path w="4210050">
                <a:moveTo>
                  <a:pt x="0" y="0"/>
                </a:moveTo>
                <a:lnTo>
                  <a:pt x="4209785" y="0"/>
                </a:lnTo>
              </a:path>
            </a:pathLst>
          </a:custGeom>
          <a:ln w="65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4337634" y="3338915"/>
            <a:ext cx="21590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20" dirty="0">
                <a:latin typeface="Tahoma"/>
                <a:cs typeface="Tahoma"/>
              </a:rPr>
              <a:t>39</a:t>
            </a:r>
            <a:r>
              <a:rPr sz="500" spc="-60" dirty="0">
                <a:latin typeface="Tahoma"/>
                <a:cs typeface="Tahoma"/>
              </a:rPr>
              <a:t> </a:t>
            </a:r>
            <a:r>
              <a:rPr sz="500" spc="70" dirty="0">
                <a:latin typeface="Tahoma"/>
                <a:cs typeface="Tahoma"/>
              </a:rPr>
              <a:t>/</a:t>
            </a:r>
            <a:r>
              <a:rPr sz="500" spc="-60" dirty="0">
                <a:latin typeface="Tahoma"/>
                <a:cs typeface="Tahoma"/>
              </a:rPr>
              <a:t> </a:t>
            </a:r>
            <a:r>
              <a:rPr sz="500" spc="-25" dirty="0">
                <a:latin typeface="Tahoma"/>
                <a:cs typeface="Tahoma"/>
              </a:rPr>
              <a:t>41</a:t>
            </a:r>
            <a:endParaRPr sz="500">
              <a:latin typeface="Tahoma"/>
              <a:cs typeface="Tahoma"/>
            </a:endParaRPr>
          </a:p>
        </p:txBody>
      </p:sp>
      <p:sp>
        <p:nvSpPr>
          <p:cNvPr id="79" name="Indietro o precedente 78">
            <a:hlinkClick r:id="rId2" action="ppaction://hlinksldjump" highlightClick="1"/>
          </p:cNvPr>
          <p:cNvSpPr/>
          <p:nvPr/>
        </p:nvSpPr>
        <p:spPr>
          <a:xfrm>
            <a:off x="211808" y="3277972"/>
            <a:ext cx="380630" cy="150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93345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Main</a:t>
            </a:r>
            <a:r>
              <a:rPr spc="30" dirty="0"/>
              <a:t> </a:t>
            </a:r>
            <a:r>
              <a:rPr spc="-40" dirty="0"/>
              <a:t>results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606704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011580"/>
            <a:ext cx="59601" cy="5960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1187653"/>
            <a:ext cx="48018" cy="4801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1326832"/>
            <a:ext cx="48018" cy="4801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1593596"/>
            <a:ext cx="59601" cy="5960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347" y="2123935"/>
            <a:ext cx="48018" cy="4801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2529890"/>
            <a:ext cx="59601" cy="5960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66877" y="529607"/>
            <a:ext cx="4126865" cy="224664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83870">
              <a:lnSpc>
                <a:spcPct val="100000"/>
              </a:lnSpc>
              <a:spcBef>
                <a:spcPts val="95"/>
              </a:spcBef>
            </a:pPr>
            <a:r>
              <a:rPr sz="1000" i="1" spc="-254" dirty="0">
                <a:latin typeface="Times New Roman"/>
                <a:cs typeface="Times New Roman"/>
              </a:rPr>
              <a:t>σ</a:t>
            </a:r>
            <a:r>
              <a:rPr sz="1000" spc="-254" dirty="0">
                <a:latin typeface="Tahoma"/>
                <a:cs typeface="Tahoma"/>
              </a:rPr>
              <a:t>ˆ</a:t>
            </a:r>
            <a:r>
              <a:rPr sz="1000" spc="7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8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2.3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baseline,</a:t>
            </a:r>
            <a:r>
              <a:rPr sz="1000" spc="-30" dirty="0">
                <a:latin typeface="Tahoma"/>
                <a:cs typeface="Tahoma"/>
              </a:rPr>
              <a:t> as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other </a:t>
            </a:r>
            <a:r>
              <a:rPr sz="1000" spc="-35" dirty="0">
                <a:latin typeface="Tahoma"/>
                <a:cs typeface="Tahoma"/>
              </a:rPr>
              <a:t>studies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credit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demand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Italy </a:t>
            </a:r>
            <a:r>
              <a:rPr sz="1000" dirty="0">
                <a:latin typeface="Tahoma"/>
                <a:cs typeface="Tahoma"/>
              </a:rPr>
              <a:t>(Del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Giovane,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Nobili,</a:t>
            </a:r>
            <a:r>
              <a:rPr sz="1000" spc="-20" dirty="0">
                <a:latin typeface="Tahoma"/>
                <a:cs typeface="Tahoma"/>
              </a:rPr>
              <a:t> and </a:t>
            </a:r>
            <a:r>
              <a:rPr sz="1000" spc="-30" dirty="0">
                <a:latin typeface="Tahoma"/>
                <a:cs typeface="Tahoma"/>
              </a:rPr>
              <a:t>Federico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100" dirty="0">
                <a:latin typeface="Tahoma"/>
                <a:cs typeface="Tahoma"/>
              </a:rPr>
              <a:t>M</a:t>
            </a:r>
            <a:r>
              <a:rPr sz="1000" spc="-20" dirty="0">
                <a:latin typeface="Tahoma"/>
                <a:cs typeface="Tahoma"/>
              </a:rPr>
              <a:t> Signoretti </a:t>
            </a:r>
            <a:r>
              <a:rPr sz="1000" spc="-10" dirty="0">
                <a:latin typeface="Tahoma"/>
                <a:cs typeface="Tahoma"/>
                <a:hlinkClick r:id="rId6" action="ppaction://hlinksldjump"/>
              </a:rPr>
              <a:t>(2018))</a:t>
            </a:r>
            <a:endParaRPr sz="1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1000" dirty="0">
                <a:latin typeface="Tahoma"/>
                <a:cs typeface="Tahoma"/>
              </a:rPr>
              <a:t>The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elasticity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higher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for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companies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with:</a:t>
            </a:r>
            <a:endParaRPr sz="1000" dirty="0">
              <a:latin typeface="Tahoma"/>
              <a:cs typeface="Tahoma"/>
            </a:endParaRPr>
          </a:p>
          <a:p>
            <a:pPr marL="265430" marR="3367404">
              <a:lnSpc>
                <a:spcPct val="101499"/>
              </a:lnSpc>
              <a:spcBef>
                <a:spcPts val="175"/>
              </a:spcBef>
            </a:pPr>
            <a:r>
              <a:rPr sz="900" spc="-20" dirty="0">
                <a:latin typeface="Tahoma"/>
                <a:cs typeface="Tahoma"/>
              </a:rPr>
              <a:t>larger</a:t>
            </a:r>
            <a:r>
              <a:rPr sz="900" spc="-35" dirty="0">
                <a:latin typeface="Tahoma"/>
                <a:cs typeface="Tahoma"/>
              </a:rPr>
              <a:t> size </a:t>
            </a:r>
            <a:r>
              <a:rPr sz="900" spc="-10" dirty="0">
                <a:latin typeface="Tahoma"/>
                <a:cs typeface="Tahoma"/>
              </a:rPr>
              <a:t>older</a:t>
            </a:r>
            <a:r>
              <a:rPr sz="900" spc="-4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age</a:t>
            </a:r>
            <a:endParaRPr sz="9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 dirty="0">
              <a:latin typeface="Tahoma"/>
              <a:cs typeface="Tahoma"/>
            </a:endParaRPr>
          </a:p>
          <a:p>
            <a:pPr marL="12700" marR="96520">
              <a:lnSpc>
                <a:spcPts val="1100"/>
              </a:lnSpc>
            </a:pPr>
            <a:r>
              <a:rPr sz="1000" dirty="0">
                <a:latin typeface="Tahoma"/>
                <a:cs typeface="Tahoma"/>
              </a:rPr>
              <a:t>The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impact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supply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investment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relevant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for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firms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30" dirty="0">
                <a:latin typeface="Tahoma"/>
                <a:cs typeface="Tahoma"/>
              </a:rPr>
              <a:t> industries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with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lower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i="1" spc="-475" dirty="0">
                <a:latin typeface="Times New Roman"/>
                <a:cs typeface="Times New Roman"/>
              </a:rPr>
              <a:t>σ</a:t>
            </a:r>
            <a:r>
              <a:rPr sz="1000" spc="25" dirty="0">
                <a:latin typeface="Tahoma"/>
                <a:cs typeface="Tahoma"/>
              </a:rPr>
              <a:t>ˆ</a:t>
            </a:r>
            <a:r>
              <a:rPr sz="1000" spc="-25" dirty="0">
                <a:latin typeface="Tahoma"/>
                <a:cs typeface="Tahoma"/>
              </a:rPr>
              <a:t>:</a:t>
            </a:r>
            <a:r>
              <a:rPr sz="1000" spc="8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positive </a:t>
            </a:r>
            <a:r>
              <a:rPr sz="1000" spc="-30" dirty="0">
                <a:latin typeface="Tahoma"/>
                <a:cs typeface="Tahoma"/>
              </a:rPr>
              <a:t>(negative)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supply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spur </a:t>
            </a:r>
            <a:r>
              <a:rPr sz="1000" spc="-35" dirty="0">
                <a:latin typeface="Tahoma"/>
                <a:cs typeface="Tahoma"/>
              </a:rPr>
              <a:t>(reduce)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investments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0" dirty="0">
                <a:latin typeface="Tahoma"/>
                <a:cs typeface="Tahoma"/>
              </a:rPr>
              <a:t> firms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industries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with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55" dirty="0">
                <a:latin typeface="Tahoma"/>
                <a:cs typeface="Tahoma"/>
              </a:rPr>
              <a:t>lower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i="1" spc="-250" dirty="0">
                <a:latin typeface="Times New Roman"/>
                <a:cs typeface="Times New Roman"/>
              </a:rPr>
              <a:t>σ</a:t>
            </a:r>
            <a:r>
              <a:rPr sz="1000" spc="-250" dirty="0">
                <a:latin typeface="Tahoma"/>
                <a:cs typeface="Tahoma"/>
              </a:rPr>
              <a:t>ˆ</a:t>
            </a:r>
            <a:r>
              <a:rPr sz="1000" spc="6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...</a:t>
            </a:r>
            <a:endParaRPr sz="1000" dirty="0">
              <a:latin typeface="Tahoma"/>
              <a:cs typeface="Tahoma"/>
            </a:endParaRPr>
          </a:p>
          <a:p>
            <a:pPr marL="265430" marR="143510">
              <a:lnSpc>
                <a:spcPct val="101499"/>
              </a:lnSpc>
              <a:spcBef>
                <a:spcPts val="750"/>
              </a:spcBef>
            </a:pPr>
            <a:r>
              <a:rPr sz="900" dirty="0">
                <a:latin typeface="Tahoma"/>
                <a:cs typeface="Tahoma"/>
              </a:rPr>
              <a:t>...</a:t>
            </a:r>
            <a:r>
              <a:rPr sz="900" spc="5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plausibly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these </a:t>
            </a:r>
            <a:r>
              <a:rPr sz="900" spc="-10" dirty="0">
                <a:latin typeface="Tahoma"/>
                <a:cs typeface="Tahoma"/>
              </a:rPr>
              <a:t>firms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find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35" dirty="0">
                <a:latin typeface="Tahoma"/>
                <a:cs typeface="Tahoma"/>
              </a:rPr>
              <a:t>more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difficult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to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obtain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better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credit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conditions </a:t>
            </a:r>
            <a:r>
              <a:rPr sz="900" dirty="0">
                <a:latin typeface="Tahoma"/>
                <a:cs typeface="Tahoma"/>
              </a:rPr>
              <a:t>from</a:t>
            </a:r>
            <a:r>
              <a:rPr sz="900" spc="-4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other</a:t>
            </a:r>
            <a:r>
              <a:rPr sz="900" spc="-4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banks</a:t>
            </a:r>
            <a:endParaRPr sz="9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 dirty="0">
              <a:latin typeface="Tahoma"/>
              <a:cs typeface="Tahoma"/>
            </a:endParaRPr>
          </a:p>
          <a:p>
            <a:pPr marL="12700" marR="5080">
              <a:lnSpc>
                <a:spcPts val="1100"/>
              </a:lnSpc>
            </a:pPr>
            <a:r>
              <a:rPr sz="1000" spc="-10" dirty="0">
                <a:latin typeface="Tahoma"/>
                <a:cs typeface="Tahoma"/>
              </a:rPr>
              <a:t>Thus,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lenders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substitutability</a:t>
            </a:r>
            <a:r>
              <a:rPr sz="1000" spc="-25" dirty="0">
                <a:latin typeface="Tahoma"/>
                <a:cs typeface="Tahoma"/>
              </a:rPr>
              <a:t> alters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overall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impact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constraints</a:t>
            </a:r>
            <a:r>
              <a:rPr sz="1000" spc="-25" dirty="0">
                <a:latin typeface="Tahoma"/>
                <a:cs typeface="Tahoma"/>
              </a:rPr>
              <a:t> on </a:t>
            </a:r>
            <a:r>
              <a:rPr sz="1000" dirty="0">
                <a:latin typeface="Tahoma"/>
                <a:cs typeface="Tahoma"/>
              </a:rPr>
              <a:t>firm</a:t>
            </a:r>
            <a:r>
              <a:rPr sz="1000" spc="-75" dirty="0">
                <a:latin typeface="Tahoma"/>
                <a:cs typeface="Tahoma"/>
              </a:rPr>
              <a:t> </a:t>
            </a:r>
            <a:r>
              <a:rPr sz="1000" spc="-10" dirty="0" smtClean="0">
                <a:latin typeface="Tahoma"/>
                <a:cs typeface="Tahoma"/>
              </a:rPr>
              <a:t>investments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4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59878"/>
            <a:ext cx="4077335" cy="66992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Estimates</a:t>
            </a:r>
            <a:r>
              <a:rPr sz="14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of</a:t>
            </a:r>
            <a:r>
              <a:rPr sz="14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i="1" dirty="0">
                <a:solidFill>
                  <a:srgbClr val="FFFFFF"/>
                </a:solidFill>
                <a:latin typeface="Arial"/>
                <a:cs typeface="Arial"/>
              </a:rPr>
              <a:t>σ</a:t>
            </a:r>
            <a:r>
              <a:rPr sz="1400" i="1" spc="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ahoma"/>
                <a:cs typeface="Tahoma"/>
              </a:rPr>
              <a:t>by</a:t>
            </a:r>
            <a:r>
              <a:rPr sz="14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sector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Tahoma"/>
              <a:cs typeface="Tahoma"/>
            </a:endParaRPr>
          </a:p>
          <a:p>
            <a:pPr marL="392430">
              <a:lnSpc>
                <a:spcPct val="100000"/>
              </a:lnSpc>
            </a:pPr>
            <a:r>
              <a:rPr sz="1400" u="sng" spc="-6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u="sng" spc="-40" dirty="0">
                <a:solidFill>
                  <a:srgbClr val="3333B2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Table: </a:t>
            </a:r>
            <a:r>
              <a:rPr sz="14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Estimated</a:t>
            </a:r>
            <a:r>
              <a:rPr sz="1400" u="sng" spc="-4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1400" i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σ</a:t>
            </a:r>
            <a:r>
              <a:rPr sz="1400" i="1" u="sng" spc="5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4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by</a:t>
            </a:r>
            <a:r>
              <a:rPr sz="1400" u="sng" spc="-4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14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industry</a:t>
            </a:r>
            <a:r>
              <a:rPr sz="1400" u="sng" spc="-4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1400" u="sng" spc="-4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(yearly</a:t>
            </a:r>
            <a:r>
              <a:rPr sz="1400" u="sng" spc="-4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average) </a:t>
            </a:r>
            <a:endParaRPr sz="140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88327" y="777439"/>
          <a:ext cx="3670933" cy="23818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4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6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sector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4135" algn="r">
                        <a:lnSpc>
                          <a:spcPts val="91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sigma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sector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sigma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435">
                <a:tc>
                  <a:txBody>
                    <a:bodyPr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Other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services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1.09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Agriculture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75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mining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366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2.25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Professional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1.26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Chemical</a:t>
                      </a:r>
                      <a:r>
                        <a:rPr sz="9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75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95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Pharmac.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29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2.29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Other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manufacturing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1.55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Paper</a:t>
                      </a:r>
                      <a:r>
                        <a:rPr sz="95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75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95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print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2.36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45" dirty="0">
                          <a:latin typeface="Tahoma"/>
                          <a:cs typeface="Tahoma"/>
                        </a:rPr>
                        <a:t>Info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and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Communication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1.58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Construction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2.37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Support</a:t>
                      </a:r>
                      <a:r>
                        <a:rPr sz="950" spc="-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services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1.72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Metal</a:t>
                      </a:r>
                      <a:r>
                        <a:rPr sz="95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products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2.47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Leather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1.73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Retail</a:t>
                      </a:r>
                      <a:r>
                        <a:rPr sz="950" spc="-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trade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29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2.49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30" dirty="0">
                          <a:latin typeface="Tahoma"/>
                          <a:cs typeface="Tahoma"/>
                        </a:rPr>
                        <a:t>Wholesale</a:t>
                      </a:r>
                      <a:r>
                        <a:rPr sz="95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trade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1.75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Hotels</a:t>
                      </a:r>
                      <a:r>
                        <a:rPr sz="95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and</a:t>
                      </a:r>
                      <a:r>
                        <a:rPr sz="95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restaurants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2.50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Apparel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1.90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Machinery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2.51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Textiles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1.99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Real</a:t>
                      </a:r>
                      <a:r>
                        <a:rPr sz="95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estate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29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2.92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Public</a:t>
                      </a:r>
                      <a:r>
                        <a:rPr sz="95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services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2.01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Utilities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2.96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Furniture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2.05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10" dirty="0">
                          <a:latin typeface="Tahoma"/>
                          <a:cs typeface="Tahoma"/>
                        </a:rPr>
                        <a:t>Rubber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29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3.19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25" dirty="0">
                          <a:latin typeface="Tahoma"/>
                          <a:cs typeface="Tahoma"/>
                        </a:rPr>
                        <a:t>Transport</a:t>
                      </a:r>
                      <a:r>
                        <a:rPr sz="95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75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9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courier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2.08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40" dirty="0">
                          <a:latin typeface="Tahoma"/>
                          <a:cs typeface="Tahoma"/>
                        </a:rPr>
                        <a:t>Beverages</a:t>
                      </a:r>
                      <a:r>
                        <a:rPr sz="9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75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9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tobacco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29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3.20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Wood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0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2.12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Non</a:t>
                      </a:r>
                      <a:r>
                        <a:rPr sz="950" spc="-20" dirty="0">
                          <a:latin typeface="Tahoma"/>
                          <a:cs typeface="Tahoma"/>
                        </a:rPr>
                        <a:t> metallic</a:t>
                      </a:r>
                      <a:r>
                        <a:rPr sz="95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minerals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3.57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Motor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25" dirty="0">
                          <a:latin typeface="Tahoma"/>
                          <a:cs typeface="Tahoma"/>
                        </a:rPr>
                        <a:t>and</a:t>
                      </a:r>
                      <a:r>
                        <a:rPr sz="95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veihicles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2235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2.17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000"/>
                        </a:lnSpc>
                      </a:pPr>
                      <a:r>
                        <a:rPr sz="950" dirty="0">
                          <a:latin typeface="Tahoma"/>
                          <a:cs typeface="Tahoma"/>
                        </a:rPr>
                        <a:t>Basic</a:t>
                      </a:r>
                      <a:r>
                        <a:rPr sz="950" spc="-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metals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4.05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2085">
                <a:tc>
                  <a:txBody>
                    <a:bodyPr/>
                    <a:lstStyle/>
                    <a:p>
                      <a:pPr marL="71755">
                        <a:lnSpc>
                          <a:spcPts val="1000"/>
                        </a:lnSpc>
                      </a:pPr>
                      <a:r>
                        <a:rPr sz="950" spc="-30" dirty="0">
                          <a:latin typeface="Tahoma"/>
                          <a:cs typeface="Tahoma"/>
                        </a:rPr>
                        <a:t>Computer</a:t>
                      </a:r>
                      <a:r>
                        <a:rPr sz="95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75" dirty="0">
                          <a:latin typeface="Tahoma"/>
                          <a:cs typeface="Tahoma"/>
                        </a:rPr>
                        <a:t>&amp;</a:t>
                      </a:r>
                      <a:r>
                        <a:rPr sz="95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50" spc="-10" dirty="0">
                          <a:latin typeface="Tahoma"/>
                          <a:cs typeface="Tahoma"/>
                        </a:rPr>
                        <a:t>electrical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2235" algn="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2.22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Food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ts val="1000"/>
                        </a:lnSpc>
                      </a:pPr>
                      <a:r>
                        <a:rPr sz="950" spc="-20" dirty="0">
                          <a:latin typeface="Tahoma"/>
                          <a:cs typeface="Tahoma"/>
                        </a:rPr>
                        <a:t>4.50</a:t>
                      </a:r>
                      <a:endParaRPr sz="9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40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0" name="Indietro o precedente 9">
            <a:hlinkClick r:id="rId2" action="ppaction://hlinksldjump" highlightClick="1"/>
          </p:cNvPr>
          <p:cNvSpPr/>
          <p:nvPr/>
        </p:nvSpPr>
        <p:spPr>
          <a:xfrm>
            <a:off x="488327" y="3203216"/>
            <a:ext cx="380630" cy="150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00" y="59878"/>
            <a:ext cx="145859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spc="-55" dirty="0">
                <a:solidFill>
                  <a:srgbClr val="FFFFFF"/>
                </a:solidFill>
                <a:latin typeface="Tahoma"/>
                <a:cs typeface="Tahoma"/>
              </a:rPr>
              <a:t>Summary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Statistics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20837" y="539300"/>
            <a:ext cx="136652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0" dirty="0">
                <a:solidFill>
                  <a:srgbClr val="3333B2"/>
                </a:solidFill>
                <a:latin typeface="Tahoma"/>
                <a:cs typeface="Tahoma"/>
              </a:rPr>
              <a:t>Table:</a:t>
            </a:r>
            <a:r>
              <a:rPr sz="900" spc="-5" dirty="0">
                <a:solidFill>
                  <a:srgbClr val="3333B2"/>
                </a:solidFill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Descriptive</a:t>
            </a:r>
            <a:r>
              <a:rPr sz="900" spc="-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statistics</a:t>
            </a:r>
            <a:endParaRPr sz="900">
              <a:latin typeface="Tahoma"/>
              <a:cs typeface="Tahom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50791" y="685709"/>
          <a:ext cx="3736973" cy="24129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9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89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5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6685">
                <a:tc>
                  <a:txBody>
                    <a:bodyPr/>
                    <a:lstStyle/>
                    <a:p>
                      <a:pPr marL="128524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Variable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Obs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Mean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Std.Dev.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Min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Max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651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 marL="1285240">
                        <a:lnSpc>
                          <a:spcPts val="705"/>
                        </a:lnSpc>
                        <a:spcBef>
                          <a:spcPts val="220"/>
                        </a:spcBef>
                      </a:pP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82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279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4,946,222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13.02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11.26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16.12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6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4,963,592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1.65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0.57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3.84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5,036,614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-0.02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0.25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-1.14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0.89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5,036,614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-1.38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1.73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4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60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60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40" dirty="0">
                          <a:latin typeface="Arial"/>
                          <a:cs typeface="Arial"/>
                        </a:rPr>
                        <a:t>c,t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5,036,614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-1.83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2.02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104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55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82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82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5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5,000,393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-0.01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0.40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-4.28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2.91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50800">
                        <a:lnSpc>
                          <a:spcPts val="4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Bank-firm-</a:t>
                      </a:r>
                      <a:r>
                        <a:rPr sz="650" spc="-35" dirty="0">
                          <a:latin typeface="Tahoma"/>
                          <a:cs typeface="Tahoma"/>
                        </a:rPr>
                        <a:t>year-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quarter</a:t>
                      </a:r>
                      <a:r>
                        <a:rPr sz="65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dirty="0">
                          <a:latin typeface="Tahoma"/>
                          <a:cs typeface="Tahoma"/>
                        </a:rPr>
                        <a:t>variables</a:t>
                      </a:r>
                      <a:r>
                        <a:rPr sz="650" spc="185" dirty="0">
                          <a:latin typeface="Tahoma"/>
                          <a:cs typeface="Tahoma"/>
                        </a:rPr>
                        <a:t>  </a:t>
                      </a:r>
                      <a:r>
                        <a:rPr sz="975" spc="225" baseline="-17094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135" baseline="-1709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30" baseline="-17094" dirty="0">
                          <a:latin typeface="Tahoma"/>
                          <a:cs typeface="Tahoma"/>
                        </a:rPr>
                        <a:t>log</a:t>
                      </a:r>
                      <a:r>
                        <a:rPr sz="975" spc="-127" baseline="-1709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-17094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675" i="1" baseline="-37037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675" i="1" spc="-37" baseline="-37037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75" i="1" spc="52" baseline="-37037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52" baseline="-17094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52" baseline="-17094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675" i="1" spc="52" baseline="-37037" dirty="0">
                          <a:latin typeface="Arial"/>
                          <a:cs typeface="Arial"/>
                        </a:rPr>
                        <a:t>s,t</a:t>
                      </a:r>
                      <a:endParaRPr sz="675" baseline="-37037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4,953,555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-1.80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1.92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30" baseline="8547" dirty="0">
                          <a:latin typeface="Tahoma"/>
                          <a:cs typeface="Tahoma"/>
                        </a:rPr>
                        <a:t>log</a:t>
                      </a:r>
                      <a:r>
                        <a:rPr sz="975" spc="-60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45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67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67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45" dirty="0">
                          <a:latin typeface="Arial"/>
                          <a:cs typeface="Arial"/>
                        </a:rPr>
                        <a:t>r,t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4,976,265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-1.81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1.98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30" baseline="8547" dirty="0">
                          <a:latin typeface="Tahoma"/>
                          <a:cs typeface="Tahoma"/>
                        </a:rPr>
                        <a:t>log</a:t>
                      </a:r>
                      <a:r>
                        <a:rPr sz="975" spc="-60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4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60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60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40" dirty="0">
                          <a:latin typeface="Arial"/>
                          <a:cs typeface="Arial"/>
                        </a:rPr>
                        <a:t>p,t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4,979,132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0.024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-1.77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1.95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35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52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52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35" dirty="0">
                          <a:latin typeface="Arial"/>
                          <a:cs typeface="Arial"/>
                        </a:rPr>
                        <a:t>r,s,t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4,944,825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-1.83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2.02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700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1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-15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-15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-10" dirty="0">
                          <a:latin typeface="Arial"/>
                          <a:cs typeface="Arial"/>
                        </a:rPr>
                        <a:t>size,t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4,949,572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-1.79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2.03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6839">
                <a:tc>
                  <a:txBody>
                    <a:bodyPr/>
                    <a:lstStyle/>
                    <a:p>
                      <a:pPr marR="80010" algn="r">
                        <a:lnSpc>
                          <a:spcPts val="775"/>
                        </a:lnSpc>
                      </a:pPr>
                      <a:r>
                        <a:rPr sz="975" spc="225" baseline="8547" dirty="0">
                          <a:latin typeface="Tahoma"/>
                          <a:cs typeface="Tahoma"/>
                        </a:rPr>
                        <a:t>∆</a:t>
                      </a:r>
                      <a:r>
                        <a:rPr sz="975" spc="-89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spc="-15" baseline="8547" dirty="0">
                          <a:latin typeface="Tahoma"/>
                          <a:cs typeface="Tahoma"/>
                        </a:rPr>
                        <a:t>ln</a:t>
                      </a:r>
                      <a:r>
                        <a:rPr sz="975" spc="-97" baseline="8547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975" i="1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b,f</a:t>
                      </a:r>
                      <a:r>
                        <a:rPr sz="45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10" dirty="0">
                          <a:latin typeface="Arial"/>
                          <a:cs typeface="Arial"/>
                        </a:rPr>
                        <a:t>,t</a:t>
                      </a:r>
                      <a:r>
                        <a:rPr sz="975" i="1" spc="-15" baseline="8547" dirty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sz="975" i="1" spc="-15" baseline="8547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450" i="1" spc="-10" dirty="0">
                          <a:latin typeface="Arial"/>
                          <a:cs typeface="Arial"/>
                        </a:rPr>
                        <a:t>score,t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4,944,366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-1.79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1.97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 marL="1285240">
                        <a:lnSpc>
                          <a:spcPts val="705"/>
                        </a:lnSpc>
                        <a:spcBef>
                          <a:spcPts val="220"/>
                        </a:spcBef>
                      </a:pPr>
                      <a:r>
                        <a:rPr sz="975" i="1" baseline="8547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50" i="1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45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50" i="1" spc="-25" dirty="0">
                          <a:latin typeface="Arial"/>
                          <a:cs typeface="Arial"/>
                        </a:rPr>
                        <a:t>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279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1,788,016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0.16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-0.43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0.67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50800">
                        <a:lnSpc>
                          <a:spcPts val="605"/>
                        </a:lnSpc>
                        <a:spcBef>
                          <a:spcPts val="95"/>
                        </a:spcBef>
                        <a:tabLst>
                          <a:tab pos="1285240" algn="l"/>
                        </a:tabLst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Firm-</a:t>
                      </a:r>
                      <a:r>
                        <a:rPr sz="650" spc="-35" dirty="0">
                          <a:latin typeface="Tahoma"/>
                          <a:cs typeface="Tahoma"/>
                        </a:rPr>
                        <a:t>year-</a:t>
                      </a:r>
                      <a:r>
                        <a:rPr sz="650" spc="-20" dirty="0">
                          <a:latin typeface="Tahoma"/>
                          <a:cs typeface="Tahoma"/>
                        </a:rPr>
                        <a:t>quarter</a:t>
                      </a:r>
                      <a:r>
                        <a:rPr sz="650" spc="1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variables</a:t>
                      </a:r>
                      <a:r>
                        <a:rPr sz="65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975" i="1" baseline="17094" dirty="0">
                          <a:latin typeface="Arial"/>
                          <a:cs typeface="Arial"/>
                        </a:rPr>
                        <a:t>Credit</a:t>
                      </a:r>
                      <a:r>
                        <a:rPr sz="975" i="1" spc="-7" baseline="1709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75" i="1" spc="-52" baseline="17094" dirty="0">
                          <a:latin typeface="Arial"/>
                          <a:cs typeface="Arial"/>
                        </a:rPr>
                        <a:t>score</a:t>
                      </a:r>
                      <a:r>
                        <a:rPr sz="675" i="1" spc="-52" baseline="1234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675" i="1" spc="-37" baseline="12345" dirty="0">
                          <a:latin typeface="Arial"/>
                          <a:cs typeface="Arial"/>
                        </a:rPr>
                        <a:t> ,t</a:t>
                      </a:r>
                      <a:endParaRPr sz="675" baseline="12345">
                        <a:latin typeface="Arial"/>
                        <a:cs typeface="Arial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1,385,217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4.87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1.65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675"/>
                        </a:lnSpc>
                      </a:pPr>
                      <a:r>
                        <a:rPr sz="650" i="1" spc="-40" dirty="0">
                          <a:latin typeface="Arial"/>
                          <a:cs typeface="Arial"/>
                        </a:rPr>
                        <a:t>Employees</a:t>
                      </a:r>
                      <a:r>
                        <a:rPr sz="675" i="1" spc="-60" baseline="-1234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675" i="1" spc="60" baseline="-123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75" i="1" spc="-37" baseline="-12345" dirty="0">
                          <a:latin typeface="Arial"/>
                          <a:cs typeface="Arial"/>
                        </a:rPr>
                        <a:t>,t</a:t>
                      </a:r>
                      <a:endParaRPr sz="675" baseline="-12345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1,793,277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36.38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240.78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54,158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6839">
                <a:tc>
                  <a:txBody>
                    <a:bodyPr/>
                    <a:lstStyle/>
                    <a:p>
                      <a:pPr marL="1285240">
                        <a:lnSpc>
                          <a:spcPts val="675"/>
                        </a:lnSpc>
                      </a:pPr>
                      <a:r>
                        <a:rPr sz="650" i="1" spc="-25" dirty="0">
                          <a:latin typeface="Arial"/>
                          <a:cs typeface="Arial"/>
                        </a:rPr>
                        <a:t>Age</a:t>
                      </a:r>
                      <a:r>
                        <a:rPr sz="675" i="1" spc="-37" baseline="-12345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675" i="1" baseline="-123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75" i="1" spc="-37" baseline="-12345" dirty="0">
                          <a:latin typeface="Arial"/>
                          <a:cs typeface="Arial"/>
                        </a:rPr>
                        <a:t>,t</a:t>
                      </a:r>
                      <a:endParaRPr sz="675" baseline="-12345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1,364,458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23.10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13.31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dirty="0">
                          <a:latin typeface="Tahoma"/>
                          <a:cs typeface="Tahoma"/>
                        </a:rPr>
                        <a:t>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5" dirty="0">
                          <a:latin typeface="Tahoma"/>
                          <a:cs typeface="Tahoma"/>
                        </a:rPr>
                        <a:t>162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 marL="1285240">
                        <a:lnSpc>
                          <a:spcPts val="705"/>
                        </a:lnSpc>
                        <a:spcBef>
                          <a:spcPts val="220"/>
                        </a:spcBef>
                      </a:pPr>
                      <a:r>
                        <a:rPr sz="975" i="1" spc="-30" baseline="8547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50" i="1" spc="-20" dirty="0">
                          <a:latin typeface="Arial"/>
                          <a:cs typeface="Arial"/>
                        </a:rPr>
                        <a:t>b,t</a:t>
                      </a:r>
                      <a:endParaRPr sz="450">
                        <a:latin typeface="Arial"/>
                        <a:cs typeface="Arial"/>
                      </a:endParaRPr>
                    </a:p>
                  </a:txBody>
                  <a:tcPr marL="0" marR="0" marT="279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5,687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-0.13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0.19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1524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675"/>
                        </a:lnSpc>
                      </a:pPr>
                      <a:r>
                        <a:rPr sz="650" i="1" dirty="0">
                          <a:latin typeface="Arial"/>
                          <a:cs typeface="Arial"/>
                        </a:rPr>
                        <a:t>IBK</a:t>
                      </a:r>
                      <a:r>
                        <a:rPr sz="650" i="1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50" i="1" spc="-10" dirty="0">
                          <a:latin typeface="Arial"/>
                          <a:cs typeface="Arial"/>
                        </a:rPr>
                        <a:t>ratio</a:t>
                      </a:r>
                      <a:r>
                        <a:rPr sz="675" i="1" spc="-15" baseline="-12345" dirty="0">
                          <a:latin typeface="Arial"/>
                          <a:cs typeface="Arial"/>
                        </a:rPr>
                        <a:t>b,t</a:t>
                      </a:r>
                      <a:endParaRPr sz="675" baseline="-12345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5,687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0.23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0.26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1.00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50800">
                        <a:lnSpc>
                          <a:spcPts val="605"/>
                        </a:lnSpc>
                        <a:spcBef>
                          <a:spcPts val="95"/>
                        </a:spcBef>
                        <a:tabLst>
                          <a:tab pos="1285240" algn="l"/>
                        </a:tabLst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Bank-</a:t>
                      </a:r>
                      <a:r>
                        <a:rPr sz="650" spc="-35" dirty="0">
                          <a:latin typeface="Tahoma"/>
                          <a:cs typeface="Tahoma"/>
                        </a:rPr>
                        <a:t>year-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quarter</a:t>
                      </a:r>
                      <a:r>
                        <a:rPr sz="650" spc="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spc="-10" dirty="0">
                          <a:latin typeface="Tahoma"/>
                          <a:cs typeface="Tahoma"/>
                        </a:rPr>
                        <a:t>variables</a:t>
                      </a:r>
                      <a:r>
                        <a:rPr sz="65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975" i="1" spc="-15" baseline="17094" dirty="0">
                          <a:latin typeface="Arial"/>
                          <a:cs typeface="Arial"/>
                        </a:rPr>
                        <a:t>FOR ratio</a:t>
                      </a:r>
                      <a:r>
                        <a:rPr sz="675" i="1" spc="-15" baseline="12345" dirty="0">
                          <a:latin typeface="Arial"/>
                          <a:cs typeface="Arial"/>
                        </a:rPr>
                        <a:t>b,t</a:t>
                      </a:r>
                      <a:endParaRPr sz="675" baseline="12345">
                        <a:latin typeface="Arial"/>
                        <a:cs typeface="Arial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5,687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0.21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0.00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1.00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1285240">
                        <a:lnSpc>
                          <a:spcPts val="675"/>
                        </a:lnSpc>
                      </a:pPr>
                      <a:r>
                        <a:rPr sz="650" i="1" dirty="0">
                          <a:latin typeface="Arial"/>
                          <a:cs typeface="Arial"/>
                        </a:rPr>
                        <a:t>Tier</a:t>
                      </a:r>
                      <a:r>
                        <a:rPr sz="650" i="1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50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650" spc="-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650" i="1" spc="-10" dirty="0">
                          <a:latin typeface="Arial"/>
                          <a:cs typeface="Arial"/>
                        </a:rPr>
                        <a:t>ratio</a:t>
                      </a:r>
                      <a:r>
                        <a:rPr sz="675" i="1" spc="-15" baseline="-12345" dirty="0">
                          <a:latin typeface="Arial"/>
                          <a:cs typeface="Arial"/>
                        </a:rPr>
                        <a:t>b,t</a:t>
                      </a:r>
                      <a:endParaRPr sz="675" baseline="-12345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4,993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12.94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6.76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3.98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128.35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18110">
                <a:tc>
                  <a:txBody>
                    <a:bodyPr/>
                    <a:lstStyle/>
                    <a:p>
                      <a:pPr marR="14604" algn="r">
                        <a:lnSpc>
                          <a:spcPts val="675"/>
                        </a:lnSpc>
                      </a:pPr>
                      <a:r>
                        <a:rPr sz="650" i="1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650" i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50" i="1" spc="-10" dirty="0">
                          <a:latin typeface="Arial"/>
                          <a:cs typeface="Arial"/>
                        </a:rPr>
                        <a:t>Cap</a:t>
                      </a:r>
                      <a:r>
                        <a:rPr sz="650" i="1" spc="-1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65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650" i="1" spc="-10" dirty="0">
                          <a:latin typeface="Arial"/>
                          <a:cs typeface="Arial"/>
                        </a:rPr>
                        <a:t>Ratio</a:t>
                      </a:r>
                      <a:r>
                        <a:rPr sz="675" i="1" spc="-15" baseline="-12345" dirty="0">
                          <a:latin typeface="Arial"/>
                          <a:cs typeface="Arial"/>
                        </a:rPr>
                        <a:t>b,t</a:t>
                      </a:r>
                      <a:endParaRPr sz="675" baseline="-12345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4,993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14.79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3180" algn="r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7.35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ts val="675"/>
                        </a:lnSpc>
                      </a:pPr>
                      <a:r>
                        <a:rPr sz="650" spc="-20" dirty="0">
                          <a:latin typeface="Tahoma"/>
                          <a:cs typeface="Tahoma"/>
                        </a:rPr>
                        <a:t>5.53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ts val="675"/>
                        </a:lnSpc>
                      </a:pPr>
                      <a:r>
                        <a:rPr sz="650" spc="-10" dirty="0">
                          <a:latin typeface="Tahoma"/>
                          <a:cs typeface="Tahoma"/>
                        </a:rPr>
                        <a:t>145.11</a:t>
                      </a:r>
                      <a:endParaRPr sz="65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41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sp>
        <p:nvSpPr>
          <p:cNvPr id="11" name="Indietro o precedente 10">
            <a:hlinkClick r:id="rId2" action="ppaction://hlinksldjump" highlightClick="1"/>
          </p:cNvPr>
          <p:cNvSpPr/>
          <p:nvPr/>
        </p:nvSpPr>
        <p:spPr>
          <a:xfrm>
            <a:off x="488327" y="3203216"/>
            <a:ext cx="380630" cy="1508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Literature</a:t>
            </a:r>
            <a:r>
              <a:rPr spc="-20" dirty="0"/>
              <a:t> </a:t>
            </a:r>
            <a:r>
              <a:rPr spc="-10" dirty="0"/>
              <a:t>(1/3)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130" y="668787"/>
            <a:ext cx="4116704" cy="468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8925" algn="ctr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ahoma"/>
                <a:cs typeface="Tahoma"/>
              </a:rPr>
              <a:t>1</a:t>
            </a:r>
            <a:r>
              <a:rPr sz="1050" i="1" baseline="27777" dirty="0">
                <a:latin typeface="Arial"/>
                <a:cs typeface="Arial"/>
              </a:rPr>
              <a:t>st</a:t>
            </a:r>
            <a:r>
              <a:rPr sz="1050" i="1" spc="315" baseline="27777" dirty="0">
                <a:latin typeface="Arial"/>
                <a:cs typeface="Arial"/>
              </a:rPr>
              <a:t> </a:t>
            </a:r>
            <a:r>
              <a:rPr sz="1000" spc="-20" dirty="0">
                <a:latin typeface="Tahoma"/>
                <a:cs typeface="Tahoma"/>
              </a:rPr>
              <a:t>contribution</a:t>
            </a:r>
            <a:r>
              <a:rPr sz="1000" dirty="0">
                <a:latin typeface="Tahoma"/>
                <a:cs typeface="Tahoma"/>
              </a:rPr>
              <a:t> in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dirty="0">
                <a:latin typeface="Tahoma"/>
                <a:cs typeface="Tahoma"/>
              </a:rPr>
              <a:t> Bank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Lending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Channel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(BLC)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literature</a:t>
            </a:r>
            <a:endParaRPr sz="10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>
              <a:latin typeface="Tahoma"/>
              <a:cs typeface="Tahoma"/>
            </a:endParaRPr>
          </a:p>
          <a:p>
            <a:pPr marL="25400">
              <a:lnSpc>
                <a:spcPct val="100000"/>
              </a:lnSpc>
            </a:pPr>
            <a:r>
              <a:rPr sz="1000" dirty="0">
                <a:latin typeface="Tahoma"/>
                <a:cs typeface="Tahoma"/>
              </a:rPr>
              <a:t>BLC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relies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2 </a:t>
            </a:r>
            <a:r>
              <a:rPr sz="1000" spc="-25" dirty="0">
                <a:latin typeface="Tahoma"/>
                <a:cs typeface="Tahoma"/>
              </a:rPr>
              <a:t>hyps.</a:t>
            </a:r>
            <a:r>
              <a:rPr sz="1000" spc="114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(M.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Dwarkasing,</a:t>
            </a:r>
            <a:r>
              <a:rPr sz="1000" dirty="0">
                <a:latin typeface="Tahoma"/>
                <a:cs typeface="Tahoma"/>
              </a:rPr>
              <a:t> N.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Dwarkasing,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Ongena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  <a:hlinkClick r:id="rId2" action="ppaction://hlinksldjump"/>
              </a:rPr>
              <a:t>(2016)):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924" y="1200115"/>
            <a:ext cx="104301" cy="10430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0581" y="1190722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endParaRPr sz="5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6877" y="1149583"/>
            <a:ext cx="3764915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F7F7F"/>
                </a:solidFill>
                <a:latin typeface="Tahoma"/>
                <a:cs typeface="Tahoma"/>
              </a:rPr>
              <a:t>inability</a:t>
            </a:r>
            <a:r>
              <a:rPr sz="1000" spc="-4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7F7F7F"/>
                </a:solidFill>
                <a:latin typeface="Tahoma"/>
                <a:cs typeface="Tahoma"/>
              </a:rPr>
              <a:t>of</a:t>
            </a:r>
            <a:r>
              <a:rPr sz="1000" spc="-30" dirty="0">
                <a:solidFill>
                  <a:srgbClr val="7F7F7F"/>
                </a:solidFill>
                <a:latin typeface="Tahoma"/>
                <a:cs typeface="Tahoma"/>
              </a:rPr>
              <a:t> banks</a:t>
            </a:r>
            <a:r>
              <a:rPr sz="1000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7F7F7F"/>
                </a:solidFill>
                <a:latin typeface="Tahoma"/>
                <a:cs typeface="Tahoma"/>
              </a:rPr>
              <a:t>to</a:t>
            </a:r>
            <a:r>
              <a:rPr sz="1000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7F7F7F"/>
                </a:solidFill>
                <a:latin typeface="Tahoma"/>
                <a:cs typeface="Tahoma"/>
              </a:rPr>
              <a:t>alter</a:t>
            </a:r>
            <a:r>
              <a:rPr sz="1000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7F7F7F"/>
                </a:solidFill>
                <a:latin typeface="Tahoma"/>
                <a:cs typeface="Tahoma"/>
              </a:rPr>
              <a:t>their</a:t>
            </a:r>
            <a:r>
              <a:rPr sz="1000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20" dirty="0">
                <a:solidFill>
                  <a:srgbClr val="7F7F7F"/>
                </a:solidFill>
                <a:latin typeface="Tahoma"/>
                <a:cs typeface="Tahoma"/>
              </a:rPr>
              <a:t>portfolio</a:t>
            </a:r>
            <a:r>
              <a:rPr sz="1000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40" dirty="0">
                <a:solidFill>
                  <a:srgbClr val="7F7F7F"/>
                </a:solidFill>
                <a:latin typeface="Tahoma"/>
                <a:cs typeface="Tahoma"/>
              </a:rPr>
              <a:t>(assets</a:t>
            </a:r>
            <a:r>
              <a:rPr sz="1000" spc="-3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20" dirty="0">
                <a:solidFill>
                  <a:srgbClr val="7F7F7F"/>
                </a:solidFill>
                <a:latin typeface="Tahoma"/>
                <a:cs typeface="Tahoma"/>
              </a:rPr>
              <a:t>and</a:t>
            </a:r>
            <a:r>
              <a:rPr sz="1000" spc="-4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7F7F7F"/>
                </a:solidFill>
                <a:latin typeface="Tahoma"/>
                <a:cs typeface="Tahoma"/>
              </a:rPr>
              <a:t>liabilities)</a:t>
            </a:r>
            <a:r>
              <a:rPr sz="1000" spc="-30" dirty="0">
                <a:solidFill>
                  <a:srgbClr val="7F7F7F"/>
                </a:solidFill>
                <a:latin typeface="Tahoma"/>
                <a:cs typeface="Tahoma"/>
              </a:rPr>
              <a:t> so</a:t>
            </a:r>
            <a:r>
              <a:rPr sz="1000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30" dirty="0">
                <a:solidFill>
                  <a:srgbClr val="7F7F7F"/>
                </a:solidFill>
                <a:latin typeface="Tahoma"/>
                <a:cs typeface="Tahoma"/>
              </a:rPr>
              <a:t>as </a:t>
            </a:r>
            <a:r>
              <a:rPr sz="1000" spc="-25" dirty="0">
                <a:solidFill>
                  <a:srgbClr val="7F7F7F"/>
                </a:solidFill>
                <a:latin typeface="Tahoma"/>
                <a:cs typeface="Tahoma"/>
              </a:rPr>
              <a:t>to </a:t>
            </a:r>
            <a:r>
              <a:rPr sz="1000" spc="-30" dirty="0">
                <a:solidFill>
                  <a:srgbClr val="7F7F7F"/>
                </a:solidFill>
                <a:latin typeface="Tahoma"/>
                <a:cs typeface="Tahoma"/>
              </a:rPr>
              <a:t>insulate</a:t>
            </a:r>
            <a:r>
              <a:rPr sz="1000" spc="-2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40" dirty="0">
                <a:solidFill>
                  <a:srgbClr val="7F7F7F"/>
                </a:solidFill>
                <a:latin typeface="Tahoma"/>
                <a:cs typeface="Tahoma"/>
              </a:rPr>
              <a:t>monetary</a:t>
            </a:r>
            <a:r>
              <a:rPr sz="1000" spc="-2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7F7F7F"/>
                </a:solidFill>
                <a:latin typeface="Tahoma"/>
                <a:cs typeface="Tahoma"/>
              </a:rPr>
              <a:t>policy</a:t>
            </a:r>
            <a:r>
              <a:rPr sz="1000" spc="-2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7F7F7F"/>
                </a:solidFill>
                <a:latin typeface="Tahoma"/>
                <a:cs typeface="Tahoma"/>
              </a:rPr>
              <a:t>shocks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924" y="1604990"/>
            <a:ext cx="104301" cy="10430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30581" y="1595611"/>
            <a:ext cx="590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500"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085987"/>
            <a:ext cx="48018" cy="480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object 10"/>
              <p:cNvSpPr txBox="1"/>
              <p:nvPr/>
            </p:nvSpPr>
            <p:spPr>
              <a:xfrm>
                <a:off x="366877" y="1554472"/>
                <a:ext cx="4069079" cy="756920"/>
              </a:xfrm>
              <a:prstGeom prst="rect">
                <a:avLst/>
              </a:prstGeom>
            </p:spPr>
            <p:txBody>
              <a:bodyPr vert="horz" wrap="square" lIns="0" tIns="27305" rIns="0" bIns="0" rtlCol="0">
                <a:spAutoFit/>
              </a:bodyPr>
              <a:lstStyle/>
              <a:p>
                <a:pPr marL="12700" marR="5080">
                  <a:lnSpc>
                    <a:spcPts val="1100"/>
                  </a:lnSpc>
                  <a:spcBef>
                    <a:spcPts val="215"/>
                  </a:spcBef>
                </a:pPr>
                <a:r>
                  <a:rPr sz="1000" b="1" spc="-25" dirty="0">
                    <a:latin typeface="Arial"/>
                    <a:cs typeface="Arial"/>
                  </a:rPr>
                  <a:t>inability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of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spc="-25" dirty="0">
                    <a:latin typeface="Arial"/>
                    <a:cs typeface="Arial"/>
                  </a:rPr>
                  <a:t>firms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to</a:t>
                </a:r>
                <a:r>
                  <a:rPr sz="1000" b="1" spc="25" dirty="0">
                    <a:latin typeface="Arial"/>
                    <a:cs typeface="Arial"/>
                  </a:rPr>
                  <a:t> </a:t>
                </a:r>
                <a:r>
                  <a:rPr sz="1000" b="1" spc="-30" dirty="0">
                    <a:latin typeface="Arial"/>
                    <a:cs typeface="Arial"/>
                  </a:rPr>
                  <a:t>substitute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the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spc="-35" dirty="0">
                    <a:latin typeface="Arial"/>
                    <a:cs typeface="Arial"/>
                  </a:rPr>
                  <a:t>lending</a:t>
                </a:r>
                <a:r>
                  <a:rPr sz="1000" b="1" spc="25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cut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from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spc="-20" dirty="0">
                    <a:latin typeface="Arial"/>
                    <a:cs typeface="Arial"/>
                  </a:rPr>
                  <a:t>affected</a:t>
                </a:r>
                <a:r>
                  <a:rPr sz="1000" b="1" spc="20" dirty="0">
                    <a:latin typeface="Arial"/>
                    <a:cs typeface="Arial"/>
                  </a:rPr>
                  <a:t> </a:t>
                </a:r>
                <a:r>
                  <a:rPr sz="1000" b="1" spc="-45" dirty="0">
                    <a:latin typeface="Arial"/>
                    <a:cs typeface="Arial"/>
                  </a:rPr>
                  <a:t>banks</a:t>
                </a:r>
                <a:r>
                  <a:rPr sz="1000" b="1" spc="25" dirty="0">
                    <a:latin typeface="Arial"/>
                    <a:cs typeface="Arial"/>
                  </a:rPr>
                  <a:t> </a:t>
                </a:r>
                <a:r>
                  <a:rPr sz="1000" b="1" spc="-25" dirty="0">
                    <a:latin typeface="Arial"/>
                    <a:cs typeface="Arial"/>
                  </a:rPr>
                  <a:t>for </a:t>
                </a:r>
                <a:r>
                  <a:rPr sz="1000" b="1" spc="-45" dirty="0">
                    <a:latin typeface="Arial"/>
                    <a:cs typeface="Arial"/>
                  </a:rPr>
                  <a:t>loans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from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other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spc="-45" dirty="0">
                    <a:latin typeface="Arial"/>
                    <a:cs typeface="Arial"/>
                  </a:rPr>
                  <a:t>banks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(or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for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other</a:t>
                </a:r>
                <a:r>
                  <a:rPr sz="1000" b="1" spc="-10" dirty="0">
                    <a:latin typeface="Arial"/>
                    <a:cs typeface="Arial"/>
                  </a:rPr>
                  <a:t> </a:t>
                </a:r>
                <a:r>
                  <a:rPr sz="1000" b="1" spc="-30" dirty="0">
                    <a:latin typeface="Arial"/>
                    <a:cs typeface="Arial"/>
                  </a:rPr>
                  <a:t>types</a:t>
                </a:r>
                <a:r>
                  <a:rPr sz="1000" b="1" spc="-5" dirty="0">
                    <a:latin typeface="Arial"/>
                    <a:cs typeface="Arial"/>
                  </a:rPr>
                  <a:t> </a:t>
                </a:r>
                <a:r>
                  <a:rPr sz="1000" b="1" dirty="0">
                    <a:latin typeface="Arial"/>
                    <a:cs typeface="Arial"/>
                  </a:rPr>
                  <a:t>of</a:t>
                </a:r>
                <a:r>
                  <a:rPr sz="1000" b="1" spc="-10" dirty="0">
                    <a:latin typeface="Arial"/>
                    <a:cs typeface="Arial"/>
                  </a:rPr>
                  <a:t> financing)</a:t>
                </a:r>
                <a:r>
                  <a:rPr sz="1000" spc="-10" dirty="0">
                    <a:latin typeface="Tahoma"/>
                    <a:cs typeface="Tahoma"/>
                  </a:rPr>
                  <a:t>:</a:t>
                </a:r>
                <a:endParaRPr sz="1000" dirty="0">
                  <a:latin typeface="Tahoma"/>
                  <a:cs typeface="Tahoma"/>
                </a:endParaRPr>
              </a:p>
              <a:p>
                <a:pPr marL="12700">
                  <a:lnSpc>
                    <a:spcPts val="1070"/>
                  </a:lnSpc>
                </a:pPr>
                <a:r>
                  <a:rPr sz="1000" spc="-40" dirty="0">
                    <a:latin typeface="Tahoma"/>
                    <a:cs typeface="Tahoma"/>
                  </a:rPr>
                  <a:t>very</a:t>
                </a:r>
                <a:r>
                  <a:rPr sz="1000" spc="-20" dirty="0">
                    <a:latin typeface="Tahoma"/>
                    <a:cs typeface="Tahoma"/>
                  </a:rPr>
                  <a:t> </a:t>
                </a:r>
                <a:r>
                  <a:rPr sz="1000" spc="-45" dirty="0">
                    <a:latin typeface="Tahoma"/>
                    <a:cs typeface="Tahoma"/>
                  </a:rPr>
                  <a:t>few</a:t>
                </a:r>
                <a:r>
                  <a:rPr sz="1000" spc="-10" dirty="0">
                    <a:latin typeface="Tahoma"/>
                    <a:cs typeface="Tahoma"/>
                  </a:rPr>
                  <a:t> </a:t>
                </a:r>
                <a:r>
                  <a:rPr sz="1000" spc="-50" dirty="0">
                    <a:latin typeface="Tahoma"/>
                    <a:cs typeface="Tahoma"/>
                  </a:rPr>
                  <a:t>works,</a:t>
                </a:r>
                <a:r>
                  <a:rPr sz="1000" spc="-10" dirty="0">
                    <a:latin typeface="Tahoma"/>
                    <a:cs typeface="Tahoma"/>
                  </a:rPr>
                  <a:t> </a:t>
                </a:r>
                <a:r>
                  <a:rPr sz="1000" spc="-35" dirty="0">
                    <a:latin typeface="Tahoma"/>
                    <a:cs typeface="Tahoma"/>
                  </a:rPr>
                  <a:t>except</a:t>
                </a:r>
                <a:r>
                  <a:rPr sz="1000" spc="-15" dirty="0">
                    <a:latin typeface="Tahoma"/>
                    <a:cs typeface="Tahoma"/>
                  </a:rPr>
                  <a:t> </a:t>
                </a:r>
                <a:r>
                  <a:rPr sz="1000" spc="-25" dirty="0">
                    <a:latin typeface="Tahoma"/>
                    <a:cs typeface="Tahoma"/>
                  </a:rPr>
                  <a:t>...</a:t>
                </a:r>
                <a:endParaRPr sz="1000" dirty="0">
                  <a:latin typeface="Tahoma"/>
                  <a:cs typeface="Tahoma"/>
                </a:endParaRPr>
              </a:p>
              <a:p>
                <a:pPr marL="265430" marR="262890">
                  <a:lnSpc>
                    <a:spcPct val="101499"/>
                  </a:lnSpc>
                  <a:spcBef>
                    <a:spcPts val="180"/>
                  </a:spcBef>
                </a:pPr>
                <a:r>
                  <a:rPr sz="900" dirty="0">
                    <a:latin typeface="Tahoma"/>
                    <a:cs typeface="Tahoma"/>
                  </a:rPr>
                  <a:t>Altavilla,</a:t>
                </a:r>
                <a:r>
                  <a:rPr sz="900" spc="5" dirty="0">
                    <a:latin typeface="Tahoma"/>
                    <a:cs typeface="Tahoma"/>
                  </a:rPr>
                  <a:t> </a:t>
                </a:r>
                <a:r>
                  <a:rPr sz="900" dirty="0">
                    <a:latin typeface="Tahoma"/>
                    <a:cs typeface="Tahoma"/>
                  </a:rPr>
                  <a:t>Boucinha,</a:t>
                </a:r>
                <a:r>
                  <a:rPr sz="900" spc="5" dirty="0">
                    <a:latin typeface="Tahoma"/>
                    <a:cs typeface="Tahoma"/>
                  </a:rPr>
                  <a:t> </a:t>
                </a:r>
                <a:r>
                  <a:rPr sz="900" dirty="0">
                    <a:latin typeface="Tahoma"/>
                    <a:cs typeface="Tahoma"/>
                  </a:rPr>
                  <a:t>and</a:t>
                </a:r>
                <a:r>
                  <a:rPr sz="900" spc="5" dirty="0">
                    <a:latin typeface="Tahoma"/>
                    <a:cs typeface="Tahoma"/>
                  </a:rPr>
                  <a:t> </a:t>
                </a:r>
                <a:r>
                  <a:rPr sz="900" spc="-25" dirty="0">
                    <a:latin typeface="Tahoma"/>
                    <a:cs typeface="Tahoma"/>
                  </a:rPr>
                  <a:t>Bouscasse</a:t>
                </a:r>
                <a:r>
                  <a:rPr sz="900" spc="5" dirty="0">
                    <a:latin typeface="Tahoma"/>
                    <a:cs typeface="Tahoma"/>
                  </a:rPr>
                  <a:t> </a:t>
                </a:r>
                <a:r>
                  <a:rPr sz="900" spc="-10" dirty="0">
                    <a:latin typeface="Tahoma"/>
                    <a:cs typeface="Tahoma"/>
                    <a:hlinkClick r:id="rId2" action="ppaction://hlinksldjump"/>
                  </a:rPr>
                  <a:t>(2022)</a:t>
                </a:r>
                <a:r>
                  <a:rPr sz="900" spc="5" dirty="0">
                    <a:latin typeface="Tahoma"/>
                    <a:cs typeface="Tahoma"/>
                  </a:rPr>
                  <a:t> </a:t>
                </a:r>
                <a:r>
                  <a:rPr sz="900" spc="-20" dirty="0">
                    <a:latin typeface="Tahoma"/>
                    <a:cs typeface="Tahoma"/>
                  </a:rPr>
                  <a:t>estimate</a:t>
                </a:r>
                <a:r>
                  <a:rPr sz="900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r>
                      <a:rPr lang="it-IT" sz="900" i="1" spc="6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/>
                      </a:rPr>
                      <m:t>𝜎</m:t>
                    </m:r>
                  </m:oMath>
                </a14:m>
                <a:r>
                  <a:rPr sz="900" dirty="0">
                    <a:latin typeface="Tahoma"/>
                    <a:cs typeface="Tahoma"/>
                  </a:rPr>
                  <a:t>,</a:t>
                </a:r>
                <a:r>
                  <a:rPr sz="900" spc="10" dirty="0">
                    <a:latin typeface="Tahoma"/>
                    <a:cs typeface="Tahoma"/>
                  </a:rPr>
                  <a:t> </a:t>
                </a:r>
                <a:r>
                  <a:rPr sz="900" dirty="0">
                    <a:latin typeface="Tahoma"/>
                    <a:cs typeface="Tahoma"/>
                  </a:rPr>
                  <a:t>but</a:t>
                </a:r>
                <a:r>
                  <a:rPr sz="900" spc="5" dirty="0">
                    <a:latin typeface="Tahoma"/>
                    <a:cs typeface="Tahoma"/>
                  </a:rPr>
                  <a:t> </a:t>
                </a:r>
                <a:r>
                  <a:rPr sz="900" spc="-10" dirty="0">
                    <a:latin typeface="Tahoma"/>
                    <a:cs typeface="Tahoma"/>
                  </a:rPr>
                  <a:t>identification </a:t>
                </a:r>
                <a:r>
                  <a:rPr sz="900" spc="-30" dirty="0">
                    <a:latin typeface="Tahoma"/>
                    <a:cs typeface="Tahoma"/>
                  </a:rPr>
                  <a:t>requires</a:t>
                </a:r>
                <a:r>
                  <a:rPr sz="900" spc="-10" dirty="0">
                    <a:latin typeface="Tahoma"/>
                    <a:cs typeface="Tahoma"/>
                  </a:rPr>
                  <a:t> </a:t>
                </a:r>
                <a:r>
                  <a:rPr sz="900" dirty="0">
                    <a:latin typeface="Tahoma"/>
                    <a:cs typeface="Tahoma"/>
                  </a:rPr>
                  <a:t>a</a:t>
                </a:r>
                <a:r>
                  <a:rPr sz="900" spc="-5" dirty="0">
                    <a:latin typeface="Tahoma"/>
                    <a:cs typeface="Tahoma"/>
                  </a:rPr>
                  <a:t> </a:t>
                </a:r>
                <a:r>
                  <a:rPr sz="900" spc="-10" dirty="0">
                    <a:latin typeface="Tahoma"/>
                    <a:cs typeface="Tahoma"/>
                  </a:rPr>
                  <a:t>specific</a:t>
                </a:r>
                <a:r>
                  <a:rPr sz="900" spc="-5" dirty="0">
                    <a:latin typeface="Tahoma"/>
                    <a:cs typeface="Tahoma"/>
                  </a:rPr>
                  <a:t> </a:t>
                </a:r>
                <a:r>
                  <a:rPr sz="900" dirty="0">
                    <a:latin typeface="Tahoma"/>
                    <a:cs typeface="Tahoma"/>
                  </a:rPr>
                  <a:t>shock</a:t>
                </a:r>
                <a:r>
                  <a:rPr sz="900" spc="-10" dirty="0">
                    <a:latin typeface="Tahoma"/>
                    <a:cs typeface="Tahoma"/>
                  </a:rPr>
                  <a:t> </a:t>
                </a:r>
                <a:r>
                  <a:rPr sz="900" spc="-20" dirty="0">
                    <a:latin typeface="Tahoma"/>
                    <a:cs typeface="Tahoma"/>
                  </a:rPr>
                  <a:t>(Covid-</a:t>
                </a:r>
                <a:r>
                  <a:rPr sz="900" dirty="0">
                    <a:latin typeface="Tahoma"/>
                    <a:cs typeface="Tahoma"/>
                  </a:rPr>
                  <a:t>19</a:t>
                </a:r>
                <a:r>
                  <a:rPr sz="900" spc="-5" dirty="0">
                    <a:latin typeface="Tahoma"/>
                    <a:cs typeface="Tahoma"/>
                  </a:rPr>
                  <a:t> </a:t>
                </a:r>
                <a:r>
                  <a:rPr sz="900" spc="-10" dirty="0">
                    <a:latin typeface="Tahoma"/>
                    <a:cs typeface="Tahoma"/>
                  </a:rPr>
                  <a:t>shock)</a:t>
                </a:r>
                <a:endParaRPr sz="9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10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877" y="1554472"/>
                <a:ext cx="4069079" cy="756920"/>
              </a:xfrm>
              <a:prstGeom prst="rect">
                <a:avLst/>
              </a:prstGeom>
              <a:blipFill>
                <a:blip r:embed="rId5"/>
                <a:stretch>
                  <a:fillRect l="-1647" t="-4032" r="-1497" b="-725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630043"/>
            <a:ext cx="48018" cy="4801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2807182"/>
            <a:ext cx="48018" cy="480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object 13"/>
              <p:cNvSpPr txBox="1"/>
              <p:nvPr/>
            </p:nvSpPr>
            <p:spPr>
              <a:xfrm>
                <a:off x="366877" y="2348776"/>
                <a:ext cx="4025900" cy="676724"/>
              </a:xfrm>
              <a:prstGeom prst="rect">
                <a:avLst/>
              </a:prstGeom>
            </p:spPr>
            <p:txBody>
              <a:bodyPr vert="horz" wrap="square" lIns="0" tIns="40005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315"/>
                  </a:spcBef>
                </a:pPr>
                <a:r>
                  <a:rPr lang="it-IT" sz="1000" spc="-10" dirty="0" smtClean="0">
                    <a:latin typeface="Tahoma"/>
                    <a:cs typeface="Tahoma"/>
                  </a:rPr>
                  <a:t>Similar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40" dirty="0">
                    <a:latin typeface="Tahoma"/>
                    <a:cs typeface="Tahoma"/>
                  </a:rPr>
                  <a:t>approach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in</a:t>
                </a:r>
                <a:r>
                  <a:rPr lang="it-IT" sz="1000" spc="-30" dirty="0">
                    <a:latin typeface="Tahoma"/>
                    <a:cs typeface="Tahoma"/>
                  </a:rPr>
                  <a:t> </a:t>
                </a:r>
                <a:r>
                  <a:rPr lang="it-IT" sz="1000" spc="-10" dirty="0">
                    <a:latin typeface="Tahoma"/>
                    <a:cs typeface="Tahoma"/>
                  </a:rPr>
                  <a:t>the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45" dirty="0">
                    <a:latin typeface="Tahoma"/>
                    <a:cs typeface="Tahoma"/>
                  </a:rPr>
                  <a:t>present</a:t>
                </a:r>
                <a:r>
                  <a:rPr lang="it-IT" sz="1000" spc="-30" dirty="0">
                    <a:latin typeface="Tahoma"/>
                    <a:cs typeface="Tahoma"/>
                  </a:rPr>
                  <a:t> paper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dirty="0">
                    <a:latin typeface="Tahoma"/>
                    <a:cs typeface="Tahoma"/>
                  </a:rPr>
                  <a:t>but</a:t>
                </a:r>
                <a:r>
                  <a:rPr lang="it-IT" sz="1000" spc="-35" dirty="0">
                    <a:latin typeface="Tahoma"/>
                    <a:cs typeface="Tahoma"/>
                  </a:rPr>
                  <a:t> </a:t>
                </a:r>
                <a:r>
                  <a:rPr lang="it-IT" sz="1000" spc="-25" dirty="0">
                    <a:latin typeface="Tahoma"/>
                    <a:cs typeface="Tahoma"/>
                  </a:rPr>
                  <a:t>...</a:t>
                </a:r>
                <a:endParaRPr lang="it-IT" sz="1000" dirty="0">
                  <a:latin typeface="Tahoma"/>
                  <a:cs typeface="Tahoma"/>
                </a:endParaRPr>
              </a:p>
              <a:p>
                <a:pPr marL="265430">
                  <a:lnSpc>
                    <a:spcPct val="100000"/>
                  </a:lnSpc>
                  <a:spcBef>
                    <a:spcPts val="195"/>
                  </a:spcBef>
                </a:pPr>
                <a:r>
                  <a:rPr lang="it-IT" sz="900" dirty="0">
                    <a:latin typeface="Tahoma"/>
                    <a:cs typeface="Tahoma"/>
                  </a:rPr>
                  <a:t>...</a:t>
                </a:r>
                <a:r>
                  <a:rPr lang="it-IT" sz="900" spc="60" dirty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r>
                      <a:rPr lang="it-IT" sz="900" i="1" spc="6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/>
                      </a:rPr>
                      <m:t>𝜎</m:t>
                    </m:r>
                  </m:oMath>
                </a14:m>
                <a:r>
                  <a:rPr lang="el-GR" sz="900" i="1" spc="60" dirty="0" smtClean="0">
                    <a:latin typeface="Times New Roman"/>
                    <a:cs typeface="Times New Roman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can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be</a:t>
                </a:r>
                <a:r>
                  <a:rPr lang="it-IT" sz="900" spc="-20" dirty="0">
                    <a:latin typeface="Tahoma"/>
                    <a:cs typeface="Tahoma"/>
                  </a:rPr>
                  <a:t> estimated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using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also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in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periods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i="1" dirty="0">
                    <a:latin typeface="Arial"/>
                    <a:cs typeface="Arial"/>
                  </a:rPr>
                  <a:t>other</a:t>
                </a:r>
                <a:r>
                  <a:rPr lang="it-IT" sz="900" i="1" spc="5" dirty="0">
                    <a:latin typeface="Arial"/>
                    <a:cs typeface="Arial"/>
                  </a:rPr>
                  <a:t> </a:t>
                </a:r>
                <a:r>
                  <a:rPr lang="it-IT" sz="900" i="1" dirty="0">
                    <a:latin typeface="Arial"/>
                    <a:cs typeface="Arial"/>
                  </a:rPr>
                  <a:t>than</a:t>
                </a:r>
                <a:r>
                  <a:rPr lang="it-IT" sz="900" i="1" spc="10" dirty="0">
                    <a:latin typeface="Arial"/>
                    <a:cs typeface="Arial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specific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events</a:t>
                </a:r>
                <a:endParaRPr lang="it-IT" sz="900" dirty="0">
                  <a:latin typeface="Tahoma"/>
                  <a:cs typeface="Tahoma"/>
                </a:endParaRPr>
              </a:p>
              <a:p>
                <a:pPr marL="265430" marR="5080">
                  <a:lnSpc>
                    <a:spcPct val="101499"/>
                  </a:lnSpc>
                  <a:spcBef>
                    <a:spcPts val="300"/>
                  </a:spcBef>
                </a:pPr>
                <a:r>
                  <a:rPr lang="it-IT" sz="900" dirty="0">
                    <a:latin typeface="Tahoma"/>
                    <a:cs typeface="Tahoma"/>
                  </a:rPr>
                  <a:t>I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spc="-20" dirty="0">
                    <a:latin typeface="Tahoma"/>
                    <a:cs typeface="Tahoma"/>
                  </a:rPr>
                  <a:t>estimate how </a:t>
                </a:r>
                <a:r>
                  <a:rPr lang="it-IT" sz="900" dirty="0">
                    <a:latin typeface="Tahoma"/>
                    <a:cs typeface="Tahoma"/>
                  </a:rPr>
                  <a:t>the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25" dirty="0">
                    <a:latin typeface="Tahoma"/>
                    <a:cs typeface="Tahoma"/>
                  </a:rPr>
                  <a:t>effects </a:t>
                </a:r>
                <a:r>
                  <a:rPr lang="it-IT" sz="900" dirty="0">
                    <a:latin typeface="Tahoma"/>
                    <a:cs typeface="Tahoma"/>
                  </a:rPr>
                  <a:t>of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credit</a:t>
                </a:r>
                <a:r>
                  <a:rPr lang="it-IT" sz="900" spc="-20" dirty="0">
                    <a:latin typeface="Tahoma"/>
                    <a:cs typeface="Tahoma"/>
                  </a:rPr>
                  <a:t> supply shocks</a:t>
                </a:r>
                <a:r>
                  <a:rPr lang="it-IT" sz="900" spc="-25" dirty="0">
                    <a:latin typeface="Tahoma"/>
                    <a:cs typeface="Tahoma"/>
                  </a:rPr>
                  <a:t> </a:t>
                </a:r>
                <a:r>
                  <a:rPr lang="it-IT" sz="900" dirty="0">
                    <a:latin typeface="Tahoma"/>
                    <a:cs typeface="Tahoma"/>
                  </a:rPr>
                  <a:t>on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25" dirty="0">
                    <a:latin typeface="Tahoma"/>
                    <a:cs typeface="Tahoma"/>
                  </a:rPr>
                  <a:t>investments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25" dirty="0">
                    <a:latin typeface="Tahoma"/>
                    <a:cs typeface="Tahoma"/>
                  </a:rPr>
                  <a:t>are</a:t>
                </a:r>
                <a:r>
                  <a:rPr lang="it-IT" sz="900" spc="-20" dirty="0">
                    <a:latin typeface="Tahoma"/>
                    <a:cs typeface="Tahoma"/>
                  </a:rPr>
                  <a:t> </a:t>
                </a:r>
                <a:r>
                  <a:rPr lang="it-IT" sz="900" spc="-10" dirty="0">
                    <a:latin typeface="Tahoma"/>
                    <a:cs typeface="Tahoma"/>
                  </a:rPr>
                  <a:t>shaped </a:t>
                </a:r>
                <a:r>
                  <a:rPr lang="it-IT" sz="900" dirty="0">
                    <a:latin typeface="Tahoma"/>
                    <a:cs typeface="Tahoma"/>
                  </a:rPr>
                  <a:t>by</a:t>
                </a:r>
                <a:r>
                  <a:rPr lang="it-IT" sz="900" spc="-5" dirty="0">
                    <a:latin typeface="Tahoma"/>
                    <a:cs typeface="Tahoma"/>
                  </a:rPr>
                  <a:t> </a:t>
                </a:r>
                <a:r>
                  <a:rPr lang="it-IT" sz="900" spc="-25" dirty="0" smtClean="0">
                    <a:latin typeface="Tahoma"/>
                    <a:cs typeface="Tahoma"/>
                  </a:rPr>
                  <a:t>industry-</a:t>
                </a:r>
                <a:r>
                  <a:rPr lang="it-IT" sz="900" spc="-10" dirty="0" smtClean="0">
                    <a:latin typeface="Tahoma"/>
                    <a:cs typeface="Tahoma"/>
                  </a:rPr>
                  <a:t>specific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ar-AE" sz="900" b="0" i="1" spc="-1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ar-AE" sz="900" i="1" spc="-1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/>
                              </a:rPr>
                            </m:ctrlPr>
                          </m:accPr>
                          <m:e>
                            <m:r>
                              <a:rPr lang="ar-AE" sz="900" i="1" spc="-1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/>
                              </a:rPr>
                              <m:t>𝜎</m:t>
                            </m:r>
                          </m:e>
                        </m:acc>
                      </m:e>
                      <m:sup>
                        <m:r>
                          <a:rPr lang="ar-AE" sz="900" b="0" i="1" spc="-1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/>
                          </a:rPr>
                          <m:t>′</m:t>
                        </m:r>
                      </m:sup>
                    </m:sSup>
                    <m:r>
                      <a:rPr lang="it-IT" sz="900" b="0" i="1" spc="-1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/>
                      </a:rPr>
                      <m:t>𝑠</m:t>
                    </m:r>
                  </m:oMath>
                </a14:m>
                <a:endParaRPr sz="9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13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877" y="2348776"/>
                <a:ext cx="4025900" cy="676724"/>
              </a:xfrm>
              <a:prstGeom prst="rect">
                <a:avLst/>
              </a:prstGeom>
              <a:blipFill>
                <a:blip r:embed="rId6"/>
                <a:stretch>
                  <a:fillRect l="-1664" r="-2269" b="-900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5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Literature</a:t>
            </a:r>
            <a:r>
              <a:rPr spc="-20" dirty="0"/>
              <a:t> </a:t>
            </a:r>
            <a:r>
              <a:rPr spc="-10" dirty="0"/>
              <a:t>(2/3)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1336751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347" y="1652003"/>
            <a:ext cx="48018" cy="480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1347" y="1968309"/>
            <a:ext cx="48018" cy="4801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1477" y="943348"/>
            <a:ext cx="4178300" cy="1670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6266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ahoma"/>
                <a:cs typeface="Tahoma"/>
              </a:rPr>
              <a:t>2</a:t>
            </a:r>
            <a:r>
              <a:rPr sz="1050" i="1" baseline="27777" dirty="0">
                <a:latin typeface="Arial"/>
                <a:cs typeface="Arial"/>
              </a:rPr>
              <a:t>nd</a:t>
            </a:r>
            <a:r>
              <a:rPr sz="1050" i="1" spc="337" baseline="27777" dirty="0">
                <a:latin typeface="Arial"/>
                <a:cs typeface="Arial"/>
              </a:rPr>
              <a:t> </a:t>
            </a:r>
            <a:r>
              <a:rPr sz="1000" spc="-20" dirty="0">
                <a:latin typeface="Tahoma"/>
                <a:cs typeface="Tahoma"/>
              </a:rPr>
              <a:t>contribution</a:t>
            </a:r>
            <a:r>
              <a:rPr sz="1000" dirty="0">
                <a:latin typeface="Tahoma"/>
                <a:cs typeface="Tahoma"/>
              </a:rPr>
              <a:t> in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BLC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literature</a:t>
            </a:r>
            <a:endParaRPr sz="1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Tahoma"/>
              <a:cs typeface="Tahoma"/>
            </a:endParaRPr>
          </a:p>
          <a:p>
            <a:pPr marL="38100" marR="156210">
              <a:lnSpc>
                <a:spcPts val="1100"/>
              </a:lnSpc>
            </a:pPr>
            <a:r>
              <a:rPr sz="1000" dirty="0">
                <a:latin typeface="Tahoma"/>
                <a:cs typeface="Tahoma"/>
              </a:rPr>
              <a:t>Many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papers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measured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effects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bank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supply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firm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outcomes </a:t>
            </a:r>
            <a:r>
              <a:rPr sz="1000" spc="-40" dirty="0">
                <a:latin typeface="Tahoma"/>
                <a:cs typeface="Tahoma"/>
              </a:rPr>
              <a:t>(Chodorow-</a:t>
            </a:r>
            <a:r>
              <a:rPr sz="1000" spc="-20" dirty="0">
                <a:latin typeface="Tahoma"/>
                <a:cs typeface="Tahoma"/>
              </a:rPr>
              <a:t>Reich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  <a:hlinkClick r:id="rId5" action="ppaction://hlinksldjump"/>
              </a:rPr>
              <a:t>(2014),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Cingano,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Manaresi,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Sette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  <a:hlinkClick r:id="rId5" action="ppaction://hlinksldjump"/>
              </a:rPr>
              <a:t>(2016),</a:t>
            </a:r>
            <a:r>
              <a:rPr sz="1000" spc="-10" dirty="0">
                <a:latin typeface="Tahoma"/>
                <a:cs typeface="Tahoma"/>
              </a:rPr>
              <a:t> etc</a:t>
            </a:r>
            <a:r>
              <a:rPr sz="1000" spc="-10" dirty="0" smtClean="0">
                <a:latin typeface="Tahoma"/>
                <a:cs typeface="Tahoma"/>
              </a:rPr>
              <a:t>..)</a:t>
            </a:r>
            <a:endParaRPr sz="1000" dirty="0">
              <a:latin typeface="Tahoma"/>
              <a:cs typeface="Tahoma"/>
            </a:endParaRPr>
          </a:p>
          <a:p>
            <a:pPr marL="290830" marR="213995">
              <a:lnSpc>
                <a:spcPct val="101499"/>
              </a:lnSpc>
              <a:spcBef>
                <a:spcPts val="155"/>
              </a:spcBef>
            </a:pPr>
            <a:r>
              <a:rPr sz="900" dirty="0">
                <a:latin typeface="Tahoma"/>
                <a:cs typeface="Tahoma"/>
              </a:rPr>
              <a:t>exploit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specific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30" dirty="0">
                <a:latin typeface="Tahoma"/>
                <a:cs typeface="Tahoma"/>
              </a:rPr>
              <a:t>events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(Financial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crisis,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etc..),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so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that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i="1" spc="75" dirty="0">
                <a:latin typeface="Times New Roman"/>
                <a:cs typeface="Times New Roman"/>
              </a:rPr>
              <a:t>σ</a:t>
            </a:r>
            <a:r>
              <a:rPr sz="900" i="1" spc="65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Tahoma"/>
                <a:cs typeface="Tahoma"/>
              </a:rPr>
              <a:t>is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not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modeled (e.g:</a:t>
            </a:r>
            <a:r>
              <a:rPr sz="900" spc="5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firms</a:t>
            </a:r>
            <a:r>
              <a:rPr sz="900" spc="-30" dirty="0">
                <a:latin typeface="Tahoma"/>
                <a:cs typeface="Tahoma"/>
              </a:rPr>
              <a:t> are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unable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to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switch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across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lenders </a:t>
            </a:r>
            <a:r>
              <a:rPr sz="900" dirty="0">
                <a:latin typeface="Tahoma"/>
                <a:cs typeface="Tahoma"/>
              </a:rPr>
              <a:t>after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major</a:t>
            </a:r>
            <a:r>
              <a:rPr sz="900" spc="-2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shocks)</a:t>
            </a:r>
            <a:endParaRPr sz="900" dirty="0">
              <a:latin typeface="Tahoma"/>
              <a:cs typeface="Tahoma"/>
            </a:endParaRPr>
          </a:p>
          <a:p>
            <a:pPr marL="290830" marR="30480">
              <a:lnSpc>
                <a:spcPct val="101499"/>
              </a:lnSpc>
              <a:spcBef>
                <a:spcPts val="300"/>
              </a:spcBef>
            </a:pPr>
            <a:r>
              <a:rPr sz="900" dirty="0">
                <a:latin typeface="Tahoma"/>
                <a:cs typeface="Tahoma"/>
              </a:rPr>
              <a:t>do</a:t>
            </a:r>
            <a:r>
              <a:rPr sz="900" spc="-4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not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consider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how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effects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can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be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mitigated</a:t>
            </a:r>
            <a:r>
              <a:rPr sz="900" spc="-4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(or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exacerbated)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10" dirty="0">
                <a:latin typeface="Tahoma"/>
                <a:cs typeface="Tahoma"/>
              </a:rPr>
              <a:t>by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35" dirty="0">
                <a:latin typeface="Tahoma"/>
                <a:cs typeface="Tahoma"/>
              </a:rPr>
              <a:t> </a:t>
            </a:r>
            <a:r>
              <a:rPr sz="900" spc="-40" dirty="0">
                <a:latin typeface="Tahoma"/>
                <a:cs typeface="Tahoma"/>
              </a:rPr>
              <a:t>degree</a:t>
            </a:r>
            <a:r>
              <a:rPr sz="900" spc="-30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of </a:t>
            </a:r>
            <a:r>
              <a:rPr sz="900" spc="-10" dirty="0">
                <a:latin typeface="Tahoma"/>
                <a:cs typeface="Tahoma"/>
              </a:rPr>
              <a:t>substitutability</a:t>
            </a:r>
            <a:r>
              <a:rPr sz="900" spc="-20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of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5" dirty="0">
                <a:latin typeface="Tahoma"/>
                <a:cs typeface="Tahoma"/>
              </a:rPr>
              <a:t>lenders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after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dirty="0">
                <a:latin typeface="Tahoma"/>
                <a:cs typeface="Tahoma"/>
              </a:rPr>
              <a:t>the</a:t>
            </a:r>
            <a:r>
              <a:rPr sz="900" spc="-15" dirty="0">
                <a:latin typeface="Tahoma"/>
                <a:cs typeface="Tahoma"/>
              </a:rPr>
              <a:t> </a:t>
            </a:r>
            <a:r>
              <a:rPr sz="900" spc="-20" dirty="0">
                <a:latin typeface="Tahoma"/>
                <a:cs typeface="Tahoma"/>
              </a:rPr>
              <a:t>shock</a:t>
            </a:r>
            <a:endParaRPr sz="9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750" dirty="0">
              <a:latin typeface="Tahoma"/>
              <a:cs typeface="Tahoma"/>
            </a:endParaRPr>
          </a:p>
          <a:p>
            <a:pPr marL="37465" marR="459740">
              <a:lnSpc>
                <a:spcPct val="100000"/>
              </a:lnSpc>
              <a:spcBef>
                <a:spcPts val="5"/>
              </a:spcBef>
            </a:pPr>
            <a:r>
              <a:rPr sz="1000" spc="-25" dirty="0">
                <a:latin typeface="Tahoma"/>
                <a:cs typeface="Tahoma"/>
              </a:rPr>
              <a:t>Differently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here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highlight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how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b="1" spc="-30" dirty="0">
                <a:latin typeface="Arial"/>
                <a:cs typeface="Arial"/>
              </a:rPr>
              <a:t>heterogeneity</a:t>
            </a:r>
            <a:r>
              <a:rPr sz="1000" b="1" spc="40" dirty="0">
                <a:latin typeface="Arial"/>
                <a:cs typeface="Arial"/>
              </a:rPr>
              <a:t> </a:t>
            </a:r>
            <a:r>
              <a:rPr sz="1000" b="1" dirty="0">
                <a:latin typeface="Arial"/>
                <a:cs typeface="Arial"/>
              </a:rPr>
              <a:t>of</a:t>
            </a:r>
            <a:r>
              <a:rPr sz="1000" b="1" spc="35" dirty="0">
                <a:latin typeface="Arial"/>
                <a:cs typeface="Arial"/>
              </a:rPr>
              <a:t> </a:t>
            </a:r>
            <a:r>
              <a:rPr sz="1000" b="1" spc="-35" dirty="0">
                <a:latin typeface="Arial"/>
                <a:cs typeface="Arial"/>
              </a:rPr>
              <a:t>demand</a:t>
            </a:r>
            <a:r>
              <a:rPr sz="1000" b="1" spc="10" dirty="0">
                <a:latin typeface="Arial"/>
                <a:cs typeface="Arial"/>
              </a:rPr>
              <a:t> </a:t>
            </a:r>
            <a:r>
              <a:rPr sz="1000" spc="-30" dirty="0">
                <a:latin typeface="Tahoma"/>
                <a:cs typeface="Tahoma"/>
              </a:rPr>
              <a:t>(across industries)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shapes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effects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30" dirty="0">
                <a:latin typeface="Tahoma"/>
                <a:cs typeface="Tahoma"/>
              </a:rPr>
              <a:t> supply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shocks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investments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705" y="2361615"/>
            <a:ext cx="59601" cy="59601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6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5" dirty="0"/>
              <a:t>Literature</a:t>
            </a:r>
            <a:r>
              <a:rPr spc="-20" dirty="0"/>
              <a:t> </a:t>
            </a:r>
            <a:r>
              <a:rPr spc="-10" dirty="0"/>
              <a:t>(3/3)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1602460"/>
            <a:ext cx="59601" cy="5960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2133866"/>
            <a:ext cx="59601" cy="5960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705" y="2513444"/>
            <a:ext cx="59601" cy="5960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13830" y="740910"/>
            <a:ext cx="4380865" cy="2176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latin typeface="Arial"/>
                <a:cs typeface="Arial"/>
              </a:rPr>
              <a:t>Credit</a:t>
            </a:r>
            <a:r>
              <a:rPr sz="1000" b="1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demand</a:t>
            </a:r>
            <a:endParaRPr sz="1000">
              <a:latin typeface="Arial"/>
              <a:cs typeface="Arial"/>
            </a:endParaRPr>
          </a:p>
          <a:p>
            <a:pPr marL="12700" marR="171450">
              <a:lnSpc>
                <a:spcPct val="100000"/>
              </a:lnSpc>
              <a:spcBef>
                <a:spcPts val="790"/>
              </a:spcBef>
            </a:pPr>
            <a:r>
              <a:rPr sz="1000" b="1" spc="-10" dirty="0">
                <a:latin typeface="Arial"/>
                <a:cs typeface="Arial"/>
              </a:rPr>
              <a:t>Scant</a:t>
            </a:r>
            <a:r>
              <a:rPr sz="1000" b="1" spc="20" dirty="0">
                <a:latin typeface="Arial"/>
                <a:cs typeface="Arial"/>
              </a:rPr>
              <a:t> </a:t>
            </a:r>
            <a:r>
              <a:rPr sz="1000" b="1" spc="-45" dirty="0">
                <a:latin typeface="Arial"/>
                <a:cs typeface="Arial"/>
              </a:rPr>
              <a:t>evidence</a:t>
            </a:r>
            <a:r>
              <a:rPr sz="1000" b="1" spc="5" dirty="0">
                <a:latin typeface="Arial"/>
                <a:cs typeface="Arial"/>
              </a:rPr>
              <a:t>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firms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developed</a:t>
            </a:r>
            <a:r>
              <a:rPr sz="1000" spc="-30" dirty="0">
                <a:latin typeface="Tahoma"/>
                <a:cs typeface="Tahoma"/>
              </a:rPr>
              <a:t> countries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(Crawford,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Pavanini,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and Schivardi </a:t>
            </a:r>
            <a:r>
              <a:rPr sz="1000" spc="-30" dirty="0">
                <a:latin typeface="Tahoma"/>
                <a:cs typeface="Tahoma"/>
                <a:hlinkClick r:id="rId5" action="ppaction://hlinksldjump"/>
              </a:rPr>
              <a:t>(2018);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55" dirty="0">
                <a:latin typeface="Tahoma"/>
                <a:cs typeface="Tahoma"/>
              </a:rPr>
              <a:t>Hense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  <a:hlinkClick r:id="rId5" action="ppaction://hlinksldjump"/>
              </a:rPr>
              <a:t>(2015);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Panetta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Federico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Maria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Signoretti </a:t>
            </a:r>
            <a:r>
              <a:rPr sz="1000" spc="-20" dirty="0">
                <a:latin typeface="Tahoma"/>
                <a:cs typeface="Tahoma"/>
                <a:hlinkClick r:id="rId5" action="ppaction://hlinksldjump"/>
              </a:rPr>
              <a:t>(2010);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Fase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  <a:hlinkClick r:id="rId5" action="ppaction://hlinksldjump"/>
              </a:rPr>
              <a:t>(1995))</a:t>
            </a:r>
            <a:endParaRPr sz="1000">
              <a:latin typeface="Tahoma"/>
              <a:cs typeface="Tahoma"/>
            </a:endParaRPr>
          </a:p>
          <a:p>
            <a:pPr marL="265430" marR="100330">
              <a:lnSpc>
                <a:spcPct val="100000"/>
              </a:lnSpc>
              <a:spcBef>
                <a:spcPts val="585"/>
              </a:spcBef>
            </a:pPr>
            <a:r>
              <a:rPr sz="1000" spc="-35" dirty="0">
                <a:latin typeface="Tahoma"/>
                <a:cs typeface="Tahoma"/>
              </a:rPr>
              <a:t>Crawford,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Pavanini,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Schivardi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  <a:hlinkClick r:id="rId5" action="ppaction://hlinksldjump"/>
              </a:rPr>
              <a:t>(2018)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use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only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1st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year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firm’s </a:t>
            </a:r>
            <a:r>
              <a:rPr sz="1000" spc="-20" dirty="0">
                <a:latin typeface="Tahoma"/>
                <a:cs typeface="Tahoma"/>
              </a:rPr>
              <a:t>main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line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credit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(to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avoid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need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model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5" dirty="0">
                <a:latin typeface="Tahoma"/>
                <a:cs typeface="Tahoma"/>
              </a:rPr>
              <a:t> dynamics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35" dirty="0">
                <a:latin typeface="Tahoma"/>
                <a:cs typeface="Tahoma"/>
              </a:rPr>
              <a:t>firm-</a:t>
            </a:r>
            <a:r>
              <a:rPr sz="1000" spc="-20" dirty="0">
                <a:latin typeface="Tahoma"/>
                <a:cs typeface="Tahoma"/>
              </a:rPr>
              <a:t>bank </a:t>
            </a:r>
            <a:r>
              <a:rPr sz="1000" spc="-10" dirty="0">
                <a:latin typeface="Tahoma"/>
                <a:cs typeface="Tahoma"/>
              </a:rPr>
              <a:t>relationships)</a:t>
            </a:r>
            <a:endParaRPr sz="1000">
              <a:latin typeface="Tahoma"/>
              <a:cs typeface="Tahoma"/>
            </a:endParaRPr>
          </a:p>
          <a:p>
            <a:pPr marL="265430" marR="46355">
              <a:lnSpc>
                <a:spcPct val="100000"/>
              </a:lnSpc>
              <a:spcBef>
                <a:spcPts val="585"/>
              </a:spcBef>
            </a:pPr>
            <a:r>
              <a:rPr sz="1000" dirty="0">
                <a:latin typeface="Tahoma"/>
                <a:cs typeface="Tahoma"/>
              </a:rPr>
              <a:t>The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present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work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related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that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paper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because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uses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matched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bank-</a:t>
            </a:r>
            <a:r>
              <a:rPr sz="1000" spc="-20" dirty="0">
                <a:latin typeface="Tahoma"/>
                <a:cs typeface="Tahoma"/>
              </a:rPr>
              <a:t>firm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same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country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...</a:t>
            </a:r>
            <a:endParaRPr sz="1000">
              <a:latin typeface="Tahoma"/>
              <a:cs typeface="Tahoma"/>
            </a:endParaRPr>
          </a:p>
          <a:p>
            <a:pPr marL="265430" marR="5080">
              <a:lnSpc>
                <a:spcPct val="100000"/>
              </a:lnSpc>
              <a:spcBef>
                <a:spcPts val="590"/>
              </a:spcBef>
            </a:pPr>
            <a:r>
              <a:rPr sz="1000" dirty="0">
                <a:latin typeface="Tahoma"/>
                <a:cs typeface="Tahoma"/>
              </a:rPr>
              <a:t>...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but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110" dirty="0">
                <a:latin typeface="Tahoma"/>
                <a:cs typeface="Tahoma"/>
              </a:rPr>
              <a:t>I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do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not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have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35" dirty="0">
                <a:latin typeface="Tahoma"/>
                <a:cs typeface="Tahoma"/>
              </a:rPr>
              <a:t> impose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restrictions </a:t>
            </a:r>
            <a:r>
              <a:rPr sz="1000" spc="-10" dirty="0">
                <a:latin typeface="Tahoma"/>
                <a:cs typeface="Tahoma"/>
              </a:rPr>
              <a:t>on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data</a:t>
            </a:r>
            <a:r>
              <a:rPr sz="1000" spc="-3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...</a:t>
            </a:r>
            <a:r>
              <a:rPr sz="1000" spc="65" dirty="0">
                <a:latin typeface="Tahoma"/>
                <a:cs typeface="Tahoma"/>
              </a:rPr>
              <a:t> </a:t>
            </a:r>
            <a:r>
              <a:rPr sz="1000" spc="-25" dirty="0">
                <a:latin typeface="Tahoma"/>
                <a:cs typeface="Tahoma"/>
              </a:rPr>
              <a:t>the </a:t>
            </a:r>
            <a:r>
              <a:rPr sz="1000" spc="-35" dirty="0">
                <a:latin typeface="Tahoma"/>
                <a:cs typeface="Tahoma"/>
              </a:rPr>
              <a:t>methodology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enables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65" dirty="0">
                <a:latin typeface="Tahoma"/>
                <a:cs typeface="Tahoma"/>
              </a:rPr>
              <a:t>use</a:t>
            </a:r>
            <a:r>
              <a:rPr sz="1000" spc="-10" dirty="0">
                <a:latin typeface="Tahoma"/>
                <a:cs typeface="Tahoma"/>
              </a:rPr>
              <a:t> data</a:t>
            </a:r>
            <a:r>
              <a:rPr sz="1000" spc="-30" dirty="0">
                <a:latin typeface="Tahoma"/>
                <a:cs typeface="Tahoma"/>
              </a:rPr>
              <a:t> by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all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45" dirty="0">
                <a:latin typeface="Tahoma"/>
                <a:cs typeface="Tahoma"/>
              </a:rPr>
              <a:t>lenders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and </a:t>
            </a:r>
            <a:r>
              <a:rPr sz="1000" dirty="0">
                <a:latin typeface="Tahoma"/>
                <a:cs typeface="Tahoma"/>
              </a:rPr>
              <a:t>all</a:t>
            </a:r>
            <a:r>
              <a:rPr sz="1000" spc="-25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65" dirty="0">
                <a:latin typeface="Tahoma"/>
                <a:cs typeface="Tahoma"/>
              </a:rPr>
              <a:t>years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(not</a:t>
            </a:r>
            <a:r>
              <a:rPr sz="1000" spc="-3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only</a:t>
            </a:r>
            <a:r>
              <a:rPr sz="1000" spc="-25" dirty="0">
                <a:latin typeface="Tahoma"/>
                <a:cs typeface="Tahoma"/>
              </a:rPr>
              <a:t> the </a:t>
            </a:r>
            <a:r>
              <a:rPr sz="1000" dirty="0">
                <a:latin typeface="Tahoma"/>
                <a:cs typeface="Tahoma"/>
              </a:rPr>
              <a:t>first)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of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the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bank-</a:t>
            </a:r>
            <a:r>
              <a:rPr sz="1000" spc="-10" dirty="0">
                <a:latin typeface="Tahoma"/>
                <a:cs typeface="Tahoma"/>
              </a:rPr>
              <a:t>firm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lending</a:t>
            </a:r>
            <a:r>
              <a:rPr sz="1000" spc="-4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relationship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7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133096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Empirical</a:t>
            </a:r>
            <a:r>
              <a:rPr spc="-40" dirty="0"/>
              <a:t> model </a:t>
            </a:r>
            <a:r>
              <a:rPr spc="-50" dirty="0"/>
              <a:t>I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679589"/>
            <a:ext cx="59601" cy="5960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6877" y="602493"/>
            <a:ext cx="15881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ahoma"/>
                <a:cs typeface="Tahoma"/>
              </a:rPr>
              <a:t>Firm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minimizes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lending</a:t>
            </a:r>
            <a:r>
              <a:rPr sz="1000" spc="-10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costs: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21279" y="595117"/>
            <a:ext cx="153225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 smtClean="0">
                <a:latin typeface="Tahoma"/>
                <a:cs typeface="Tahoma"/>
              </a:rPr>
              <a:t>s.to</a:t>
            </a:r>
            <a:r>
              <a:rPr sz="1000" spc="40" dirty="0" smtClean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CES</a:t>
            </a:r>
            <a:r>
              <a:rPr sz="1000" spc="5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output:</a:t>
            </a:r>
            <a:endParaRPr sz="1000" dirty="0">
              <a:latin typeface="Tahoma"/>
              <a:cs typeface="Tahom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object 20"/>
              <p:cNvSpPr txBox="1"/>
              <p:nvPr/>
            </p:nvSpPr>
            <p:spPr>
              <a:xfrm>
                <a:off x="1407622" y="903012"/>
                <a:ext cx="2934919" cy="145809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89865">
                  <a:lnSpc>
                    <a:spcPts val="1019"/>
                  </a:lnSpc>
                  <a:tabLst>
                    <a:tab pos="1367790" algn="l"/>
                  </a:tabLst>
                </a:pPr>
                <a:r>
                  <a:rPr lang="it-IT" sz="1000" dirty="0" smtClean="0">
                    <a:latin typeface="Tahoma"/>
                    <a:cs typeface="Tahoma"/>
                  </a:rPr>
                  <a:t>with</a:t>
                </a:r>
                <a:r>
                  <a:rPr lang="it-IT" sz="1000" spc="-15" dirty="0" smtClean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r>
                      <a:rPr lang="it-IT" sz="100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it-IT" sz="1000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it-IT" sz="10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l-GR" sz="1000" spc="-25" dirty="0">
                    <a:latin typeface="Tahoma"/>
                    <a:cs typeface="Tahoma"/>
                  </a:rPr>
                  <a:t> </a:t>
                </a:r>
                <a:r>
                  <a:rPr lang="it-IT" sz="1000" spc="-20" dirty="0" smtClean="0">
                    <a:latin typeface="Tahoma"/>
                    <a:cs typeface="Tahoma"/>
                  </a:rPr>
                  <a:t>and</a:t>
                </a:r>
                <a14:m>
                  <m:oMath xmlns:m="http://schemas.openxmlformats.org/officeDocument/2006/math">
                    <m:r>
                      <a:rPr lang="it-IT" sz="1000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ar-AE" sz="1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100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ar-AE" sz="10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it-IT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it-IT" sz="1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it-IT" sz="1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it-IT" sz="1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ar-AE" sz="1000" spc="-25" dirty="0">
                    <a:latin typeface="Tahoma"/>
                    <a:cs typeface="Tahoma"/>
                  </a:rPr>
                  <a:t> </a:t>
                </a:r>
                <a:r>
                  <a:rPr lang="it-IT" sz="1000" dirty="0" err="1">
                    <a:latin typeface="Tahoma"/>
                    <a:cs typeface="Tahoma"/>
                  </a:rPr>
                  <a:t>is</a:t>
                </a:r>
                <a:r>
                  <a:rPr lang="it-IT" sz="1000" spc="-25" dirty="0">
                    <a:latin typeface="Tahoma"/>
                    <a:cs typeface="Tahoma"/>
                  </a:rPr>
                  <a:t> </a:t>
                </a:r>
                <a:r>
                  <a:rPr lang="it-IT" sz="1000" spc="-30" dirty="0" smtClean="0">
                    <a:latin typeface="Tahoma"/>
                    <a:cs typeface="Tahoma"/>
                  </a:rPr>
                  <a:t>appeal </a:t>
                </a:r>
                <a:r>
                  <a:rPr lang="it-IT" sz="1000" spc="-40" dirty="0" err="1" smtClean="0">
                    <a:latin typeface="Tahoma"/>
                    <a:cs typeface="Tahoma"/>
                  </a:rPr>
                  <a:t>parameter</a:t>
                </a:r>
                <a:r>
                  <a:rPr lang="it-IT" sz="1000" spc="-40" dirty="0" smtClean="0">
                    <a:latin typeface="Tahoma"/>
                    <a:cs typeface="Tahoma"/>
                  </a:rPr>
                  <a:t>.</a:t>
                </a:r>
                <a:endParaRPr sz="10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20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7622" y="903012"/>
                <a:ext cx="2934919" cy="145809"/>
              </a:xfrm>
              <a:prstGeom prst="rect">
                <a:avLst/>
              </a:prstGeom>
              <a:blipFill>
                <a:blip r:embed="rId3"/>
                <a:stretch>
                  <a:fillRect t="-41667" b="-4583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705" y="1295120"/>
            <a:ext cx="59601" cy="596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object 22"/>
              <p:cNvSpPr txBox="1"/>
              <p:nvPr/>
            </p:nvSpPr>
            <p:spPr>
              <a:xfrm>
                <a:off x="341476" y="1218024"/>
                <a:ext cx="3716173" cy="18588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38100">
                  <a:lnSpc>
                    <a:spcPct val="100000"/>
                  </a:lnSpc>
                  <a:spcBef>
                    <a:spcPts val="95"/>
                  </a:spcBef>
                </a:pPr>
                <a:r>
                  <a:rPr sz="1000" spc="-10" dirty="0">
                    <a:latin typeface="Tahoma"/>
                    <a:cs typeface="Tahoma"/>
                  </a:rPr>
                  <a:t>Credit</a:t>
                </a:r>
                <a:r>
                  <a:rPr sz="1000" spc="25" dirty="0">
                    <a:latin typeface="Tahoma"/>
                    <a:cs typeface="Tahoma"/>
                  </a:rPr>
                  <a:t> </a:t>
                </a:r>
                <a:r>
                  <a:rPr sz="1000" spc="-40" dirty="0">
                    <a:latin typeface="Tahoma"/>
                    <a:cs typeface="Tahoma"/>
                  </a:rPr>
                  <a:t>demand:</a:t>
                </a:r>
                <a:r>
                  <a:rPr sz="1000" spc="150" dirty="0">
                    <a:latin typeface="Tahoma"/>
                    <a:cs typeface="Tahoma"/>
                  </a:rPr>
                  <a:t> </a:t>
                </a:r>
                <a:r>
                  <a:rPr sz="1000" spc="-40" dirty="0">
                    <a:latin typeface="Tahoma"/>
                    <a:cs typeface="Tahoma"/>
                  </a:rPr>
                  <a:t>log</a:t>
                </a:r>
                <a:r>
                  <a:rPr sz="1000" spc="-130" dirty="0">
                    <a:latin typeface="Tahoma"/>
                    <a:cs typeface="Tahoma"/>
                  </a:rPr>
                  <a:t> </a:t>
                </a:r>
                <a:r>
                  <a:rPr sz="1000" i="1" dirty="0">
                    <a:latin typeface="Arial"/>
                    <a:cs typeface="Arial"/>
                  </a:rPr>
                  <a:t>L</a:t>
                </a:r>
                <a:r>
                  <a:rPr sz="1050" i="1" baseline="-11904" dirty="0">
                    <a:latin typeface="Arial"/>
                    <a:cs typeface="Arial"/>
                  </a:rPr>
                  <a:t>b,f</a:t>
                </a:r>
                <a:r>
                  <a:rPr sz="1050" i="1" spc="-52" baseline="-11904" dirty="0">
                    <a:latin typeface="Arial"/>
                    <a:cs typeface="Arial"/>
                  </a:rPr>
                  <a:t> </a:t>
                </a:r>
                <a:r>
                  <a:rPr sz="1050" i="1" spc="82" baseline="-11904" dirty="0">
                    <a:latin typeface="Arial"/>
                    <a:cs typeface="Arial"/>
                  </a:rPr>
                  <a:t>,t</a:t>
                </a:r>
                <a:r>
                  <a:rPr sz="1050" i="1" spc="284" baseline="-11904" dirty="0">
                    <a:latin typeface="Arial"/>
                    <a:cs typeface="Arial"/>
                  </a:rPr>
                  <a:t> </a:t>
                </a:r>
                <a:r>
                  <a:rPr sz="1000" dirty="0">
                    <a:latin typeface="Tahoma"/>
                    <a:cs typeface="Tahoma"/>
                  </a:rPr>
                  <a:t>=</a:t>
                </a:r>
                <a:r>
                  <a:rPr sz="1000" spc="-20" dirty="0">
                    <a:latin typeface="Tahoma"/>
                    <a:cs typeface="Tahoma"/>
                  </a:rPr>
                  <a:t> </a:t>
                </a:r>
                <a:r>
                  <a:rPr sz="1000" i="1" spc="130" dirty="0">
                    <a:latin typeface="Arial"/>
                    <a:cs typeface="Arial"/>
                  </a:rPr>
                  <a:t>−</a:t>
                </a:r>
                <a:r>
                  <a:rPr sz="1050" i="1" spc="130" dirty="0">
                    <a:latin typeface="Times New Roman"/>
                    <a:cs typeface="Times New Roman"/>
                  </a:rPr>
                  <a:t>σ</a:t>
                </a:r>
                <a:r>
                  <a:rPr sz="1000" i="1" spc="-45" dirty="0">
                    <a:latin typeface="Times New Roman"/>
                    <a:cs typeface="Times New Roman"/>
                  </a:rPr>
                  <a:t> </a:t>
                </a:r>
                <a:r>
                  <a:rPr sz="1000" dirty="0" smtClean="0">
                    <a:latin typeface="Tahoma"/>
                    <a:cs typeface="Tahoma"/>
                  </a:rPr>
                  <a:t>log(</a:t>
                </a:r>
                <a:r>
                  <a:rPr sz="1000" i="1" dirty="0" err="1" smtClean="0">
                    <a:latin typeface="Arial"/>
                    <a:cs typeface="Arial"/>
                  </a:rPr>
                  <a:t>r</a:t>
                </a:r>
                <a:r>
                  <a:rPr sz="1050" i="1" baseline="-11904" dirty="0" err="1" smtClean="0">
                    <a:latin typeface="Arial"/>
                    <a:cs typeface="Arial"/>
                  </a:rPr>
                  <a:t>b,f</a:t>
                </a:r>
                <a:r>
                  <a:rPr sz="1050" i="1" spc="-44" baseline="-11904" dirty="0" smtClean="0">
                    <a:latin typeface="Arial"/>
                    <a:cs typeface="Arial"/>
                  </a:rPr>
                  <a:t> </a:t>
                </a:r>
                <a:r>
                  <a:rPr sz="1050" i="1" spc="120" baseline="-11904" dirty="0">
                    <a:latin typeface="Arial"/>
                    <a:cs typeface="Arial"/>
                  </a:rPr>
                  <a:t>,t</a:t>
                </a:r>
                <a:r>
                  <a:rPr sz="1000" i="1" spc="80" dirty="0">
                    <a:latin typeface="Times New Roman"/>
                    <a:cs typeface="Times New Roman"/>
                  </a:rPr>
                  <a:t>/</a:t>
                </a:r>
                <a:r>
                  <a:rPr sz="1000" i="1" spc="80" dirty="0">
                    <a:latin typeface="Arial"/>
                    <a:cs typeface="Arial"/>
                  </a:rPr>
                  <a:t>R</a:t>
                </a:r>
                <a:r>
                  <a:rPr sz="1050" i="1" spc="120" baseline="-11904" dirty="0">
                    <a:latin typeface="Arial"/>
                    <a:cs typeface="Arial"/>
                  </a:rPr>
                  <a:t>t</a:t>
                </a:r>
                <a:r>
                  <a:rPr sz="1050" i="1" spc="-142" baseline="-11904" dirty="0">
                    <a:latin typeface="Arial"/>
                    <a:cs typeface="Arial"/>
                  </a:rPr>
                  <a:t> </a:t>
                </a:r>
                <a:r>
                  <a:rPr sz="1000" dirty="0">
                    <a:latin typeface="Tahoma"/>
                    <a:cs typeface="Tahoma"/>
                  </a:rPr>
                  <a:t>)</a:t>
                </a:r>
                <a:r>
                  <a:rPr sz="1000" spc="-85" dirty="0">
                    <a:latin typeface="Tahoma"/>
                    <a:cs typeface="Tahoma"/>
                  </a:rPr>
                  <a:t> </a:t>
                </a:r>
                <a:r>
                  <a:rPr sz="1000" dirty="0">
                    <a:latin typeface="Tahoma"/>
                    <a:cs typeface="Tahoma"/>
                  </a:rPr>
                  <a:t>+</a:t>
                </a:r>
                <a:r>
                  <a:rPr sz="1000" spc="-85" dirty="0">
                    <a:latin typeface="Tahoma"/>
                    <a:cs typeface="Tahoma"/>
                  </a:rPr>
                  <a:t> </a:t>
                </a:r>
                <a:r>
                  <a:rPr sz="1000" i="1" spc="70" dirty="0">
                    <a:latin typeface="Times New Roman"/>
                    <a:cs typeface="Times New Roman"/>
                  </a:rPr>
                  <a:t>σ</a:t>
                </a:r>
                <a:r>
                  <a:rPr sz="1000" i="1" spc="-40" dirty="0">
                    <a:latin typeface="Times New Roman"/>
                    <a:cs typeface="Times New Roman"/>
                  </a:rPr>
                  <a:t> </a:t>
                </a:r>
                <a:r>
                  <a:rPr sz="1000" spc="-40" dirty="0" smtClean="0">
                    <a:latin typeface="Tahoma"/>
                    <a:cs typeface="Tahoma"/>
                  </a:rPr>
                  <a:t>log</a:t>
                </a:r>
                <a:r>
                  <a:rPr lang="it-IT" sz="1000" spc="-130" dirty="0" smtClean="0">
                    <a:latin typeface="Tahoma"/>
                    <a:cs typeface="Tahoma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ar-AE" sz="1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ar-AE" sz="1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ar-AE" sz="1000" i="1">
                                <a:latin typeface="Cambria Math" panose="02040503050406030204" pitchFamily="18" charset="0"/>
                              </a:rPr>
                              <m:t>𝜑</m:t>
                            </m:r>
                          </m:e>
                          <m:sub>
                            <m:r>
                              <a:rPr lang="ar-AE" sz="1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it-IT" sz="1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it-IT" sz="1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</m:oMath>
                </a14:m>
                <a:r>
                  <a:rPr sz="1000" dirty="0" smtClean="0">
                    <a:latin typeface="Tahoma"/>
                    <a:cs typeface="Tahoma"/>
                  </a:rPr>
                  <a:t>+</a:t>
                </a:r>
                <a:r>
                  <a:rPr sz="1000" spc="-90" dirty="0" smtClean="0">
                    <a:latin typeface="Tahoma"/>
                    <a:cs typeface="Tahoma"/>
                  </a:rPr>
                  <a:t> </a:t>
                </a:r>
                <a:r>
                  <a:rPr sz="1000" i="1" spc="-10" dirty="0">
                    <a:latin typeface="Arial"/>
                    <a:cs typeface="Arial"/>
                  </a:rPr>
                  <a:t>ln</a:t>
                </a:r>
                <a:r>
                  <a:rPr sz="1000" spc="-10" dirty="0">
                    <a:latin typeface="Tahoma"/>
                    <a:cs typeface="Tahoma"/>
                  </a:rPr>
                  <a:t>(</a:t>
                </a:r>
                <a:r>
                  <a:rPr sz="1000" i="1" spc="-10" dirty="0">
                    <a:latin typeface="Arial"/>
                    <a:cs typeface="Arial"/>
                  </a:rPr>
                  <a:t>y</a:t>
                </a:r>
                <a:r>
                  <a:rPr sz="1050" i="1" spc="-15" baseline="-11904" dirty="0">
                    <a:latin typeface="Arial"/>
                    <a:cs typeface="Arial"/>
                  </a:rPr>
                  <a:t>f</a:t>
                </a:r>
                <a:r>
                  <a:rPr sz="1050" i="1" spc="-44" baseline="-11904" dirty="0">
                    <a:latin typeface="Arial"/>
                    <a:cs typeface="Arial"/>
                  </a:rPr>
                  <a:t> </a:t>
                </a:r>
                <a:r>
                  <a:rPr sz="1050" i="1" spc="82" baseline="-11904" dirty="0">
                    <a:latin typeface="Arial"/>
                    <a:cs typeface="Arial"/>
                  </a:rPr>
                  <a:t>,t</a:t>
                </a:r>
                <a:r>
                  <a:rPr sz="1050" i="1" spc="-142" baseline="-11904" dirty="0">
                    <a:latin typeface="Arial"/>
                    <a:cs typeface="Arial"/>
                  </a:rPr>
                  <a:t> </a:t>
                </a:r>
                <a:r>
                  <a:rPr sz="1000" spc="-50" dirty="0">
                    <a:latin typeface="Tahoma"/>
                    <a:cs typeface="Tahoma"/>
                  </a:rPr>
                  <a:t>)</a:t>
                </a:r>
                <a:endParaRPr sz="1000" dirty="0">
                  <a:latin typeface="Tahoma"/>
                  <a:cs typeface="Tahoma"/>
                </a:endParaRPr>
              </a:p>
            </p:txBody>
          </p:sp>
        </mc:Choice>
        <mc:Fallback>
          <p:sp>
            <p:nvSpPr>
              <p:cNvPr id="22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476" y="1218024"/>
                <a:ext cx="3716173" cy="185885"/>
              </a:xfrm>
              <a:prstGeom prst="rect">
                <a:avLst/>
              </a:prstGeom>
              <a:blipFill>
                <a:blip r:embed="rId5"/>
                <a:stretch>
                  <a:fillRect l="-1148" t="-13333" r="-656" b="-4000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21347" y="1507553"/>
            <a:ext cx="48018" cy="48018"/>
          </a:xfrm>
          <a:prstGeom prst="rect">
            <a:avLst/>
          </a:prstGeom>
        </p:spPr>
      </p:pic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8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p:grpSp>
        <p:nvGrpSpPr>
          <p:cNvPr id="48" name="Gruppo 47"/>
          <p:cNvGrpSpPr/>
          <p:nvPr/>
        </p:nvGrpSpPr>
        <p:grpSpPr>
          <a:xfrm>
            <a:off x="316306" y="1948627"/>
            <a:ext cx="3108313" cy="1155788"/>
            <a:chOff x="769372" y="1934541"/>
            <a:chExt cx="3108313" cy="115578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object 37"/>
                <p:cNvSpPr txBox="1"/>
                <p:nvPr/>
              </p:nvSpPr>
              <p:spPr>
                <a:xfrm>
                  <a:off x="841444" y="1934541"/>
                  <a:ext cx="2007235" cy="904735"/>
                </a:xfrm>
                <a:prstGeom prst="rect">
                  <a:avLst/>
                </a:prstGeom>
              </p:spPr>
              <p:txBody>
                <a:bodyPr vert="horz" wrap="square" lIns="0" tIns="40005" rIns="0" bIns="0" rtlCol="0">
                  <a:spAutoFit/>
                </a:bodyPr>
                <a:lstStyle/>
                <a:p>
                  <a:pPr marL="50800">
                    <a:lnSpc>
                      <a:spcPct val="100000"/>
                    </a:lnSpc>
                    <a:spcBef>
                      <a:spcPts val="315"/>
                    </a:spcBef>
                  </a:pPr>
                  <a:r>
                    <a:rPr lang="it-IT" sz="1000" dirty="0" smtClean="0">
                      <a:latin typeface="Tahoma"/>
                      <a:cs typeface="Tahoma"/>
                    </a:rPr>
                    <a:t>Two</a:t>
                  </a:r>
                  <a:r>
                    <a:rPr lang="it-IT" sz="1000" spc="-35" dirty="0">
                      <a:latin typeface="Tahoma"/>
                      <a:cs typeface="Tahoma"/>
                    </a:rPr>
                    <a:t> </a:t>
                  </a:r>
                  <a:r>
                    <a:rPr lang="it-IT" sz="1000" spc="-10" dirty="0">
                      <a:latin typeface="Tahoma"/>
                      <a:cs typeface="Tahoma"/>
                    </a:rPr>
                    <a:t>adjustments:</a:t>
                  </a:r>
                  <a:endParaRPr lang="it-IT" sz="1000" dirty="0">
                    <a:latin typeface="Tahoma"/>
                    <a:cs typeface="Tahoma"/>
                  </a:endParaRPr>
                </a:p>
                <a:p>
                  <a:pPr marL="303530">
                    <a:lnSpc>
                      <a:spcPct val="100000"/>
                    </a:lnSpc>
                    <a:spcBef>
                      <a:spcPts val="195"/>
                    </a:spcBef>
                  </a:pPr>
                  <a:r>
                    <a:rPr lang="it-IT" sz="900" dirty="0">
                      <a:latin typeface="Tahoma"/>
                      <a:cs typeface="Tahoma"/>
                    </a:rPr>
                    <a:t>Set</a:t>
                  </a:r>
                  <a:r>
                    <a:rPr lang="it-IT" sz="900" spc="25" dirty="0">
                      <a:latin typeface="Tahoma"/>
                      <a:cs typeface="Tahoma"/>
                    </a:rPr>
                    <a:t> </a:t>
                  </a:r>
                  <a:r>
                    <a:rPr lang="it-IT" sz="900" i="1" spc="-20" dirty="0">
                      <a:latin typeface="Arial"/>
                      <a:cs typeface="Arial"/>
                    </a:rPr>
                    <a:t>a</a:t>
                  </a:r>
                  <a:r>
                    <a:rPr lang="it-IT" sz="900" i="1" spc="-30" baseline="-9259" dirty="0">
                      <a:latin typeface="Arial"/>
                      <a:cs typeface="Arial"/>
                    </a:rPr>
                    <a:t>f</a:t>
                  </a:r>
                  <a:r>
                    <a:rPr lang="it-IT" sz="900" i="1" spc="-52" baseline="-9259" dirty="0">
                      <a:latin typeface="Arial"/>
                      <a:cs typeface="Arial"/>
                    </a:rPr>
                    <a:t> </a:t>
                  </a:r>
                  <a:r>
                    <a:rPr lang="it-IT" sz="900" i="1" spc="89" baseline="-9259" dirty="0">
                      <a:latin typeface="Arial"/>
                      <a:cs typeface="Arial"/>
                    </a:rPr>
                    <a:t>,t</a:t>
                  </a:r>
                  <a:r>
                    <a:rPr lang="it-IT" sz="900" i="1" spc="270" baseline="-9259" dirty="0">
                      <a:latin typeface="Arial"/>
                      <a:cs typeface="Arial"/>
                    </a:rPr>
                    <a:t> </a:t>
                  </a:r>
                  <a:r>
                    <a:rPr lang="it-IT" sz="900" spc="55" dirty="0">
                      <a:latin typeface="Tahoma"/>
                      <a:cs typeface="Tahoma"/>
                    </a:rPr>
                    <a:t>=</a:t>
                  </a:r>
                  <a:r>
                    <a:rPr lang="it-IT" sz="900" spc="-25" dirty="0">
                      <a:latin typeface="Tahoma"/>
                      <a:cs typeface="Tahoma"/>
                    </a:rPr>
                    <a:t> </a:t>
                  </a:r>
                  <a:r>
                    <a:rPr lang="it-IT" sz="900" i="1" dirty="0">
                      <a:latin typeface="Arial"/>
                      <a:cs typeface="Arial"/>
                    </a:rPr>
                    <a:t>ln</a:t>
                  </a:r>
                  <a:r>
                    <a:rPr lang="it-IT" sz="900" dirty="0">
                      <a:latin typeface="Tahoma"/>
                      <a:cs typeface="Tahoma"/>
                    </a:rPr>
                    <a:t>(</a:t>
                  </a:r>
                  <a:r>
                    <a:rPr lang="it-IT" sz="900" i="1" dirty="0">
                      <a:latin typeface="Arial"/>
                      <a:cs typeface="Arial"/>
                    </a:rPr>
                    <a:t>y</a:t>
                  </a:r>
                  <a:r>
                    <a:rPr lang="it-IT" sz="900" i="1" baseline="-9259" dirty="0">
                      <a:latin typeface="Arial"/>
                      <a:cs typeface="Arial"/>
                    </a:rPr>
                    <a:t>f</a:t>
                  </a:r>
                  <a:r>
                    <a:rPr lang="it-IT" sz="900" i="1" spc="-52" baseline="-9259" dirty="0">
                      <a:latin typeface="Arial"/>
                      <a:cs typeface="Arial"/>
                    </a:rPr>
                    <a:t> </a:t>
                  </a:r>
                  <a:r>
                    <a:rPr lang="it-IT" sz="900" i="1" spc="89" baseline="-9259" dirty="0">
                      <a:latin typeface="Arial"/>
                      <a:cs typeface="Arial"/>
                    </a:rPr>
                    <a:t>,t</a:t>
                  </a:r>
                  <a:r>
                    <a:rPr lang="it-IT" sz="900" i="1" spc="-112" baseline="-9259" dirty="0">
                      <a:latin typeface="Arial"/>
                      <a:cs typeface="Arial"/>
                    </a:rPr>
                    <a:t> </a:t>
                  </a:r>
                  <a:r>
                    <a:rPr lang="it-IT" sz="900" spc="-50" dirty="0">
                      <a:latin typeface="Tahoma"/>
                      <a:cs typeface="Tahoma"/>
                    </a:rPr>
                    <a:t>)</a:t>
                  </a:r>
                  <a:endParaRPr lang="it-IT" sz="900" dirty="0">
                    <a:latin typeface="Tahoma"/>
                    <a:cs typeface="Tahoma"/>
                  </a:endParaRPr>
                </a:p>
                <a:p>
                  <a:pPr marL="303530">
                    <a:lnSpc>
                      <a:spcPct val="100000"/>
                    </a:lnSpc>
                    <a:spcBef>
                      <a:spcPts val="315"/>
                    </a:spcBef>
                  </a:pPr>
                  <a:r>
                    <a:rPr lang="it-IT" sz="900" dirty="0">
                      <a:latin typeface="Tahoma"/>
                      <a:cs typeface="Tahoma"/>
                    </a:rPr>
                    <a:t>Let</a:t>
                  </a:r>
                  <a:r>
                    <a:rPr lang="it-IT" sz="900" spc="-10" dirty="0">
                      <a:latin typeface="Tahoma"/>
                      <a:cs typeface="Tahoma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it-IT" sz="900" i="1" spc="-1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/>
                        </a:rPr>
                        <m:t>𝜎</m:t>
                      </m:r>
                      <m:func>
                        <m:funcPr>
                          <m:ctrlPr>
                            <a:rPr lang="ar-AE" sz="900" i="1" spc="-1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it-IT" sz="900" i="0" spc="-1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/>
                            </a:rPr>
                            <m:t>ln</m:t>
                          </m:r>
                        </m:fName>
                        <m:e>
                          <m:sSub>
                            <m:sSubPr>
                              <m:ctrlPr>
                                <a:rPr lang="ar-AE" sz="900" i="1" spc="-1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/>
                                </a:rPr>
                              </m:ctrlPr>
                            </m:sSubPr>
                            <m:e>
                              <m:r>
                                <a:rPr lang="ar-AE" sz="900" i="1" spc="-1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ar-AE" sz="900" b="0" i="1" spc="-1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/>
                                </a:rPr>
                                <m:t>𝑏</m:t>
                              </m:r>
                              <m:r>
                                <a:rPr lang="it-IT" sz="900" b="0" i="1" spc="-1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/>
                                </a:rPr>
                                <m:t>,</m:t>
                              </m:r>
                              <m:r>
                                <a:rPr lang="it-IT" sz="900" b="0" i="1" spc="-1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/>
                                </a:rPr>
                                <m:t>𝑡</m:t>
                              </m:r>
                            </m:sub>
                          </m:sSub>
                        </m:e>
                      </m:func>
                    </m:oMath>
                  </a14:m>
                  <a:r>
                    <a:rPr lang="ar-AE" sz="900" dirty="0" smtClean="0">
                      <a:latin typeface="Tahoma"/>
                      <a:cs typeface="Tahoma"/>
                    </a:rPr>
                    <a:t> </a:t>
                  </a:r>
                  <a:r>
                    <a:rPr lang="it-IT" sz="900" dirty="0" smtClean="0">
                      <a:latin typeface="Tahoma"/>
                      <a:cs typeface="Tahoma"/>
                    </a:rPr>
                    <a:t>be</a:t>
                  </a:r>
                  <a:r>
                    <a:rPr lang="it-IT" sz="900" spc="5" dirty="0" smtClean="0">
                      <a:latin typeface="Tahoma"/>
                      <a:cs typeface="Tahoma"/>
                    </a:rPr>
                    <a:t> </a:t>
                  </a:r>
                  <a:r>
                    <a:rPr lang="it-IT" sz="900" dirty="0">
                      <a:latin typeface="Tahoma"/>
                      <a:cs typeface="Tahoma"/>
                    </a:rPr>
                    <a:t>in</a:t>
                  </a:r>
                  <a:r>
                    <a:rPr lang="it-IT" sz="900" spc="5" dirty="0">
                      <a:latin typeface="Tahoma"/>
                      <a:cs typeface="Tahoma"/>
                    </a:rPr>
                    <a:t> </a:t>
                  </a:r>
                  <a:r>
                    <a:rPr lang="it-IT" sz="900" dirty="0">
                      <a:latin typeface="Tahoma"/>
                      <a:cs typeface="Tahoma"/>
                    </a:rPr>
                    <a:t>the</a:t>
                  </a:r>
                  <a:r>
                    <a:rPr lang="it-IT" sz="900" spc="5" dirty="0">
                      <a:latin typeface="Tahoma"/>
                      <a:cs typeface="Tahoma"/>
                    </a:rPr>
                    <a:t> </a:t>
                  </a:r>
                  <a:r>
                    <a:rPr lang="it-IT" sz="900" spc="-20" dirty="0">
                      <a:latin typeface="Tahoma"/>
                      <a:cs typeface="Tahoma"/>
                    </a:rPr>
                    <a:t>error</a:t>
                  </a:r>
                  <a:r>
                    <a:rPr lang="it-IT" sz="900" dirty="0">
                      <a:latin typeface="Tahoma"/>
                      <a:cs typeface="Tahoma"/>
                    </a:rPr>
                    <a:t> </a:t>
                  </a:r>
                  <a:r>
                    <a:rPr lang="it-IT" sz="900" spc="-20" dirty="0">
                      <a:latin typeface="Tahoma"/>
                      <a:cs typeface="Tahoma"/>
                    </a:rPr>
                    <a:t>term</a:t>
                  </a:r>
                  <a:endParaRPr lang="it-IT" sz="900" dirty="0">
                    <a:latin typeface="Tahoma"/>
                    <a:cs typeface="Tahoma"/>
                  </a:endParaRPr>
                </a:p>
                <a:p>
                  <a:pPr>
                    <a:lnSpc>
                      <a:spcPct val="100000"/>
                    </a:lnSpc>
                  </a:pPr>
                  <a:endParaRPr lang="it-IT" sz="900" dirty="0">
                    <a:latin typeface="Tahoma"/>
                    <a:cs typeface="Tahoma"/>
                  </a:endParaRPr>
                </a:p>
                <a:p>
                  <a:pPr marL="50800">
                    <a:lnSpc>
                      <a:spcPct val="100000"/>
                    </a:lnSpc>
                    <a:spcBef>
                      <a:spcPts val="625"/>
                    </a:spcBef>
                  </a:pPr>
                  <a:r>
                    <a:rPr lang="it-IT" sz="1000" dirty="0">
                      <a:latin typeface="Tahoma"/>
                      <a:cs typeface="Tahoma"/>
                    </a:rPr>
                    <a:t>Then</a:t>
                  </a:r>
                  <a:r>
                    <a:rPr lang="it-IT" sz="1000" spc="-80" dirty="0">
                      <a:latin typeface="Tahoma"/>
                      <a:cs typeface="Tahoma"/>
                    </a:rPr>
                    <a:t> </a:t>
                  </a:r>
                  <a:r>
                    <a:rPr lang="it-IT" sz="1000" spc="-10" dirty="0">
                      <a:latin typeface="Tahoma"/>
                      <a:cs typeface="Tahoma"/>
                    </a:rPr>
                    <a:t>credit</a:t>
                  </a:r>
                  <a:r>
                    <a:rPr lang="it-IT" sz="1000" spc="-60" dirty="0">
                      <a:latin typeface="Tahoma"/>
                      <a:cs typeface="Tahoma"/>
                    </a:rPr>
                    <a:t> </a:t>
                  </a:r>
                  <a:r>
                    <a:rPr lang="it-IT" sz="1000" spc="-45" dirty="0">
                      <a:latin typeface="Tahoma"/>
                      <a:cs typeface="Tahoma"/>
                    </a:rPr>
                    <a:t>demand</a:t>
                  </a:r>
                  <a:r>
                    <a:rPr lang="it-IT" sz="1000" spc="-35" dirty="0">
                      <a:latin typeface="Tahoma"/>
                      <a:cs typeface="Tahoma"/>
                    </a:rPr>
                    <a:t> </a:t>
                  </a:r>
                  <a:r>
                    <a:rPr lang="it-IT" sz="1000" spc="-10" dirty="0">
                      <a:latin typeface="Tahoma"/>
                      <a:cs typeface="Tahoma"/>
                    </a:rPr>
                    <a:t>becomes:</a:t>
                  </a:r>
                  <a:endParaRPr sz="1000" dirty="0">
                    <a:latin typeface="Tahoma"/>
                    <a:cs typeface="Tahoma"/>
                  </a:endParaRPr>
                </a:p>
              </p:txBody>
            </p:sp>
          </mc:Choice>
          <mc:Fallback>
            <p:sp>
              <p:nvSpPr>
                <p:cNvPr id="37" name="object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1444" y="1934541"/>
                  <a:ext cx="2007235" cy="904735"/>
                </a:xfrm>
                <a:prstGeom prst="rect">
                  <a:avLst/>
                </a:prstGeom>
                <a:blipFill>
                  <a:blip r:embed="rId7"/>
                  <a:stretch>
                    <a:fillRect l="-1520" t="-676" b="-8108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7" name="Gruppo 46"/>
            <p:cNvGrpSpPr/>
            <p:nvPr/>
          </p:nvGrpSpPr>
          <p:grpSpPr>
            <a:xfrm>
              <a:off x="769372" y="2039762"/>
              <a:ext cx="168547" cy="768146"/>
              <a:chOff x="769372" y="2039762"/>
              <a:chExt cx="168547" cy="768146"/>
            </a:xfrm>
          </p:grpSpPr>
          <p:grpSp>
            <p:nvGrpSpPr>
              <p:cNvPr id="46" name="Gruppo 45"/>
              <p:cNvGrpSpPr/>
              <p:nvPr/>
            </p:nvGrpSpPr>
            <p:grpSpPr>
              <a:xfrm>
                <a:off x="889901" y="2220731"/>
                <a:ext cx="48018" cy="225144"/>
                <a:chOff x="521347" y="2056384"/>
                <a:chExt cx="48018" cy="225144"/>
              </a:xfrm>
            </p:grpSpPr>
            <p:pic>
              <p:nvPicPr>
                <p:cNvPr id="35" name="object 35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521347" y="2056384"/>
                  <a:ext cx="48018" cy="48018"/>
                </a:xfrm>
                <a:prstGeom prst="rect">
                  <a:avLst/>
                </a:prstGeom>
              </p:spPr>
            </p:pic>
            <p:pic>
              <p:nvPicPr>
                <p:cNvPr id="36" name="object 36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521347" y="2233510"/>
                  <a:ext cx="48018" cy="48018"/>
                </a:xfrm>
                <a:prstGeom prst="rect">
                  <a:avLst/>
                </a:prstGeom>
              </p:spPr>
            </p:pic>
          </p:grpSp>
          <p:pic>
            <p:nvPicPr>
              <p:cNvPr id="34" name="object 34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69372" y="2039762"/>
                <a:ext cx="59601" cy="59601"/>
              </a:xfrm>
              <a:prstGeom prst="rect">
                <a:avLst/>
              </a:prstGeom>
            </p:spPr>
          </p:pic>
          <p:pic>
            <p:nvPicPr>
              <p:cNvPr id="38" name="object 38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769372" y="2748307"/>
                <a:ext cx="59601" cy="59601"/>
              </a:xfrm>
              <a:prstGeom prst="rect">
                <a:avLst/>
              </a:prstGeom>
            </p:spPr>
          </p:pic>
        </p:grpSp>
        <p:sp>
          <p:nvSpPr>
            <p:cNvPr id="40" name="object 40"/>
            <p:cNvSpPr txBox="1"/>
            <p:nvPr/>
          </p:nvSpPr>
          <p:spPr>
            <a:xfrm>
              <a:off x="1310317" y="2924258"/>
              <a:ext cx="2567368" cy="16607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95"/>
                </a:spcBef>
              </a:pPr>
              <a:r>
                <a:rPr sz="1000" spc="-40" dirty="0" smtClean="0">
                  <a:latin typeface="Tahoma"/>
                  <a:cs typeface="Tahoma"/>
                </a:rPr>
                <a:t>log</a:t>
              </a:r>
              <a:r>
                <a:rPr sz="1000" spc="-105" dirty="0" smtClean="0">
                  <a:latin typeface="Tahoma"/>
                  <a:cs typeface="Tahoma"/>
                </a:rPr>
                <a:t> </a:t>
              </a:r>
              <a:r>
                <a:rPr sz="1000" i="1" dirty="0">
                  <a:latin typeface="Arial"/>
                  <a:cs typeface="Arial"/>
                </a:rPr>
                <a:t>L</a:t>
              </a:r>
              <a:r>
                <a:rPr sz="1050" i="1" baseline="-11904" dirty="0">
                  <a:latin typeface="Arial"/>
                  <a:cs typeface="Arial"/>
                </a:rPr>
                <a:t>b,f</a:t>
              </a:r>
              <a:r>
                <a:rPr sz="1050" i="1" spc="-22" baseline="-11904" dirty="0">
                  <a:latin typeface="Arial"/>
                  <a:cs typeface="Arial"/>
                </a:rPr>
                <a:t> </a:t>
              </a:r>
              <a:r>
                <a:rPr sz="1050" i="1" spc="82" baseline="-11904" dirty="0">
                  <a:latin typeface="Arial"/>
                  <a:cs typeface="Arial"/>
                </a:rPr>
                <a:t>,t</a:t>
              </a:r>
              <a:r>
                <a:rPr sz="1050" i="1" spc="359" baseline="-11904" dirty="0">
                  <a:latin typeface="Arial"/>
                  <a:cs typeface="Arial"/>
                </a:rPr>
                <a:t> </a:t>
              </a:r>
              <a:r>
                <a:rPr sz="1000" dirty="0">
                  <a:latin typeface="Tahoma"/>
                  <a:cs typeface="Tahoma"/>
                </a:rPr>
                <a:t>=</a:t>
              </a:r>
              <a:r>
                <a:rPr sz="1000" spc="15" dirty="0">
                  <a:latin typeface="Tahoma"/>
                  <a:cs typeface="Tahoma"/>
                </a:rPr>
                <a:t> </a:t>
              </a:r>
              <a:r>
                <a:rPr sz="1000" i="1" spc="130" dirty="0">
                  <a:latin typeface="Arial"/>
                  <a:cs typeface="Arial"/>
                </a:rPr>
                <a:t>−</a:t>
              </a:r>
              <a:r>
                <a:rPr sz="1000" i="1" spc="130" dirty="0">
                  <a:latin typeface="Times New Roman"/>
                  <a:cs typeface="Times New Roman"/>
                </a:rPr>
                <a:t>σ</a:t>
              </a:r>
              <a:r>
                <a:rPr sz="1000" i="1" spc="-20" dirty="0">
                  <a:latin typeface="Times New Roman"/>
                  <a:cs typeface="Times New Roman"/>
                </a:rPr>
                <a:t> </a:t>
              </a:r>
              <a:r>
                <a:rPr sz="1000" spc="-30" dirty="0" smtClean="0">
                  <a:latin typeface="Tahoma"/>
                  <a:cs typeface="Tahoma"/>
                </a:rPr>
                <a:t>log(</a:t>
              </a:r>
              <a:r>
                <a:rPr lang="it-IT" sz="900" i="1" dirty="0" err="1" smtClean="0">
                  <a:latin typeface="Arial"/>
                  <a:cs typeface="Arial"/>
                </a:rPr>
                <a:t>r</a:t>
              </a:r>
              <a:r>
                <a:rPr lang="it-IT" sz="1000" i="1" baseline="-11904" dirty="0" err="1" smtClean="0">
                  <a:latin typeface="Arial"/>
                  <a:cs typeface="Arial"/>
                </a:rPr>
                <a:t>b,f</a:t>
              </a:r>
              <a:r>
                <a:rPr lang="it-IT" sz="1000" i="1" spc="-44" baseline="-11904" dirty="0" smtClean="0">
                  <a:latin typeface="Arial"/>
                  <a:cs typeface="Arial"/>
                </a:rPr>
                <a:t> </a:t>
              </a:r>
              <a:r>
                <a:rPr lang="it-IT" sz="1000" i="1" spc="120" baseline="-11904" dirty="0" smtClean="0">
                  <a:latin typeface="Arial"/>
                  <a:cs typeface="Arial"/>
                </a:rPr>
                <a:t>,t</a:t>
              </a:r>
              <a:r>
                <a:rPr lang="it-IT" sz="900" i="1" spc="80" dirty="0" smtClean="0">
                  <a:latin typeface="Times New Roman"/>
                  <a:cs typeface="Times New Roman"/>
                </a:rPr>
                <a:t>/</a:t>
              </a:r>
              <a:r>
                <a:rPr lang="it-IT" sz="900" i="1" spc="80" dirty="0" err="1" smtClean="0">
                  <a:latin typeface="Arial"/>
                  <a:cs typeface="Arial"/>
                </a:rPr>
                <a:t>R</a:t>
              </a:r>
              <a:r>
                <a:rPr lang="it-IT" sz="1000" i="1" spc="120" baseline="-11904" dirty="0" err="1" smtClean="0">
                  <a:latin typeface="Arial"/>
                  <a:cs typeface="Arial"/>
                </a:rPr>
                <a:t>t</a:t>
              </a:r>
              <a:r>
                <a:rPr lang="it-IT" sz="1000" i="1" spc="-142" baseline="-11904" dirty="0" smtClean="0">
                  <a:latin typeface="Arial"/>
                  <a:cs typeface="Arial"/>
                </a:rPr>
                <a:t> </a:t>
              </a:r>
              <a:r>
                <a:rPr sz="1000" dirty="0" smtClean="0">
                  <a:latin typeface="Tahoma"/>
                  <a:cs typeface="Tahoma"/>
                </a:rPr>
                <a:t>)</a:t>
              </a:r>
              <a:r>
                <a:rPr sz="1000" spc="-55" dirty="0" smtClean="0">
                  <a:latin typeface="Tahoma"/>
                  <a:cs typeface="Tahoma"/>
                </a:rPr>
                <a:t> </a:t>
              </a:r>
              <a:r>
                <a:rPr sz="1000" dirty="0">
                  <a:latin typeface="Tahoma"/>
                  <a:cs typeface="Tahoma"/>
                </a:rPr>
                <a:t>+</a:t>
              </a:r>
              <a:r>
                <a:rPr sz="1000" spc="-55" dirty="0">
                  <a:latin typeface="Tahoma"/>
                  <a:cs typeface="Tahoma"/>
                </a:rPr>
                <a:t> </a:t>
              </a:r>
              <a:r>
                <a:rPr sz="1000" i="1" spc="-30" dirty="0">
                  <a:latin typeface="Arial"/>
                  <a:cs typeface="Arial"/>
                </a:rPr>
                <a:t>a</a:t>
              </a:r>
              <a:r>
                <a:rPr sz="1050" i="1" spc="-44" baseline="-11904" dirty="0">
                  <a:latin typeface="Arial"/>
                  <a:cs typeface="Arial"/>
                </a:rPr>
                <a:t>f</a:t>
              </a:r>
              <a:r>
                <a:rPr sz="1050" i="1" spc="-22" baseline="-11904" dirty="0">
                  <a:latin typeface="Arial"/>
                  <a:cs typeface="Arial"/>
                </a:rPr>
                <a:t> </a:t>
              </a:r>
              <a:r>
                <a:rPr sz="1050" i="1" spc="82" baseline="-11904" dirty="0">
                  <a:latin typeface="Arial"/>
                  <a:cs typeface="Arial"/>
                </a:rPr>
                <a:t>,t</a:t>
              </a:r>
              <a:r>
                <a:rPr sz="1050" i="1" spc="262" baseline="-11904" dirty="0">
                  <a:latin typeface="Arial"/>
                  <a:cs typeface="Arial"/>
                </a:rPr>
                <a:t> </a:t>
              </a:r>
              <a:r>
                <a:rPr sz="1000" dirty="0">
                  <a:latin typeface="Tahoma"/>
                  <a:cs typeface="Tahoma"/>
                </a:rPr>
                <a:t>+</a:t>
              </a:r>
              <a:r>
                <a:rPr sz="1000" spc="-60" dirty="0">
                  <a:latin typeface="Tahoma"/>
                  <a:cs typeface="Tahoma"/>
                </a:rPr>
                <a:t> </a:t>
              </a:r>
              <a:r>
                <a:rPr sz="1000" i="1" dirty="0">
                  <a:latin typeface="Arial"/>
                  <a:cs typeface="Arial"/>
                </a:rPr>
                <a:t>u</a:t>
              </a:r>
              <a:r>
                <a:rPr sz="1050" i="1" baseline="-11904" dirty="0">
                  <a:latin typeface="Arial"/>
                  <a:cs typeface="Arial"/>
                </a:rPr>
                <a:t>b,f</a:t>
              </a:r>
              <a:r>
                <a:rPr sz="1050" i="1" spc="-15" baseline="-11904" dirty="0">
                  <a:latin typeface="Arial"/>
                  <a:cs typeface="Arial"/>
                </a:rPr>
                <a:t> </a:t>
              </a:r>
              <a:r>
                <a:rPr sz="1050" i="1" spc="44" baseline="-11904" dirty="0">
                  <a:latin typeface="Arial"/>
                  <a:cs typeface="Arial"/>
                </a:rPr>
                <a:t>,t</a:t>
              </a:r>
              <a:endParaRPr sz="1050" baseline="-11904" dirty="0">
                <a:latin typeface="Arial"/>
                <a:cs typeface="Arial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CasellaDiTesto 41"/>
              <p:cNvSpPr txBox="1"/>
              <p:nvPr/>
            </p:nvSpPr>
            <p:spPr>
              <a:xfrm>
                <a:off x="1808556" y="503446"/>
                <a:ext cx="1212723" cy="3463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it-IT" sz="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23"/>
                            </m:rP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  <m:e>
                          <m:sSub>
                            <m:sSubPr>
                              <m:ctrlPr>
                                <a:rPr lang="it-IT" sz="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  <m:sSub>
                            <m:sSubPr>
                              <m:ctrlPr>
                                <a:rPr lang="it-IT" sz="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8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it-IT" sz="800" dirty="0"/>
              </a:p>
            </p:txBody>
          </p:sp>
        </mc:Choice>
        <mc:Fallback>
          <p:sp>
            <p:nvSpPr>
              <p:cNvPr id="42" name="CasellaDiTesto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8556" y="503446"/>
                <a:ext cx="1212723" cy="346313"/>
              </a:xfrm>
              <a:prstGeom prst="rect">
                <a:avLst/>
              </a:prstGeom>
              <a:blipFill>
                <a:blip r:embed="rId9"/>
                <a:stretch>
                  <a:fillRect l="-6533" t="-119643" r="-503" b="-18214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Rettangolo 42"/>
              <p:cNvSpPr/>
              <p:nvPr/>
            </p:nvSpPr>
            <p:spPr>
              <a:xfrm>
                <a:off x="-187486" y="713808"/>
                <a:ext cx="2305050" cy="47686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80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it-IT" sz="8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8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it-IT" sz="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sz="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limLoc m:val="undOvr"/>
                                  <m:supHide m:val="on"/>
                                  <m:ctrlPr>
                                    <a:rPr lang="it-IT" sz="8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it-IT" sz="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  <m:sup/>
                                <m:e>
                                  <m:sSub>
                                    <m:sSubPr>
                                      <m:ctrlP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it-IT" sz="8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sSubSup>
                                    <m:sSubSupPr>
                                      <m:ctrlP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it-IT" sz="800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it-IT" sz="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  <m:sup>
                                      <m:f>
                                        <m:fPr>
                                          <m:ctrlPr>
                                            <a:rPr lang="it-IT" sz="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it-IT" sz="800" i="1"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  <m:r>
                                            <a:rPr lang="it-IT" sz="800" i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it-IT" sz="800" i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it-IT" sz="800" i="1"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den>
                                      </m:f>
                                    </m:sup>
                                  </m:sSubSup>
                                </m:e>
                              </m:nary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it-IT" sz="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sz="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num>
                            <m:den>
                              <m:r>
                                <a:rPr lang="it-IT" sz="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  <m:r>
                                <a:rPr lang="it-IT" sz="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it-IT" sz="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it-IT" sz="800" dirty="0"/>
              </a:p>
            </p:txBody>
          </p:sp>
        </mc:Choice>
        <mc:Fallback>
          <p:sp>
            <p:nvSpPr>
              <p:cNvPr id="43" name="Rettangolo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7486" y="713808"/>
                <a:ext cx="2305050" cy="476862"/>
              </a:xfrm>
              <a:prstGeom prst="rect">
                <a:avLst/>
              </a:prstGeom>
              <a:blipFill>
                <a:blip r:embed="rId10"/>
                <a:stretch>
                  <a:fillRect t="-67949" b="-12051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CasellaDiTesto 43"/>
              <p:cNvSpPr txBox="1"/>
              <p:nvPr/>
            </p:nvSpPr>
            <p:spPr>
              <a:xfrm>
                <a:off x="588874" y="1420150"/>
                <a:ext cx="1711879" cy="4981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10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it-IT" sz="1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it-IT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it-IT" sz="1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it-IT" sz="1000" b="0" i="1" smtClean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it-IT" sz="1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/>
                                <m:e>
                                  <m:sSub>
                                    <m:sSubPr>
                                      <m:ctrlPr>
                                        <a:rPr lang="it-IT" sz="10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000" i="1">
                                          <a:latin typeface="Cambria Math" panose="020405030504060302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r>
                                        <a:rPr lang="it-IT" sz="10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it-IT" sz="10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it-IT" sz="1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it-IT" sz="1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it-IT" sz="1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it-IT" sz="10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00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𝑟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it-IT" sz="10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𝑡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it-IT" sz="100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000" i="1">
                                                      <a:latin typeface="Cambria Math" panose="02040503050406030204" pitchFamily="18" charset="0"/>
                                                    </a:rPr>
                                                    <m:t>𝜑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0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,</m:t>
                                                  </m:r>
                                                  <m:r>
                                                    <a:rPr lang="it-IT" sz="1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𝑡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it-IT" sz="10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it-IT" sz="1000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it-IT" sz="1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it-IT" sz="1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it-IT" sz="1000" dirty="0"/>
              </a:p>
            </p:txBody>
          </p:sp>
        </mc:Choice>
        <mc:Fallback>
          <p:sp>
            <p:nvSpPr>
              <p:cNvPr id="44" name="CasellaDiTesto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74" y="1420150"/>
                <a:ext cx="1711879" cy="49815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300" y="59878"/>
            <a:ext cx="138430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0" dirty="0"/>
              <a:t>Empirical</a:t>
            </a:r>
            <a:r>
              <a:rPr spc="-40" dirty="0"/>
              <a:t> model </a:t>
            </a:r>
            <a:r>
              <a:rPr spc="-80" dirty="0"/>
              <a:t>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830" y="394352"/>
            <a:ext cx="11525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Tahoma"/>
                <a:cs typeface="Tahoma"/>
              </a:rPr>
              <a:t>Take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first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spc="-50" dirty="0">
                <a:latin typeface="Tahoma"/>
                <a:cs typeface="Tahoma"/>
              </a:rPr>
              <a:t>differences: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23947" y="730773"/>
            <a:ext cx="161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-37" baseline="7936" dirty="0">
                <a:latin typeface="Arial"/>
                <a:cs typeface="Arial"/>
              </a:rPr>
              <a:t>R</a:t>
            </a:r>
            <a:r>
              <a:rPr sz="500" i="1" spc="-25" dirty="0"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21930" y="636529"/>
            <a:ext cx="25520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log(</a:t>
            </a:r>
            <a:r>
              <a:rPr sz="1000" i="1" spc="-10" dirty="0">
                <a:latin typeface="Arial"/>
                <a:cs typeface="Arial"/>
              </a:rPr>
              <a:t>L</a:t>
            </a:r>
            <a:r>
              <a:rPr sz="1050" i="1" spc="-15" baseline="-11904" dirty="0">
                <a:latin typeface="Arial"/>
                <a:cs typeface="Arial"/>
              </a:rPr>
              <a:t>b,f</a:t>
            </a:r>
            <a:r>
              <a:rPr sz="1050" i="1" spc="-7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12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2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i="1" spc="165" dirty="0">
                <a:latin typeface="Arial"/>
                <a:cs typeface="Arial"/>
              </a:rPr>
              <a:t>−</a:t>
            </a:r>
            <a:r>
              <a:rPr sz="1000" i="1" spc="165" dirty="0">
                <a:latin typeface="Times New Roman"/>
                <a:cs typeface="Times New Roman"/>
              </a:rPr>
              <a:t>σ</a:t>
            </a:r>
            <a:r>
              <a:rPr sz="1000" spc="165" dirty="0">
                <a:latin typeface="Tahoma"/>
                <a:cs typeface="Tahoma"/>
              </a:rPr>
              <a:t>∆</a:t>
            </a:r>
            <a:r>
              <a:rPr sz="1000" spc="-114" dirty="0">
                <a:latin typeface="Tahoma"/>
                <a:cs typeface="Tahoma"/>
              </a:rPr>
              <a:t> </a:t>
            </a:r>
            <a:r>
              <a:rPr sz="1000" spc="-30" dirty="0" smtClean="0">
                <a:latin typeface="Tahoma"/>
                <a:cs typeface="Tahoma"/>
              </a:rPr>
              <a:t>log(</a:t>
            </a:r>
            <a:r>
              <a:rPr sz="1000" spc="-170" dirty="0" smtClean="0">
                <a:latin typeface="Tahoma"/>
                <a:cs typeface="Tahoma"/>
              </a:rPr>
              <a:t> 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750" i="1" u="sng" spc="-7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spc="165" baseline="4444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spc="50" dirty="0">
                <a:latin typeface="Tahoma"/>
                <a:cs typeface="Tahoma"/>
              </a:rPr>
              <a:t>∆</a:t>
            </a:r>
            <a:r>
              <a:rPr sz="1000" i="1" spc="50" dirty="0">
                <a:latin typeface="Arial"/>
                <a:cs typeface="Arial"/>
              </a:rPr>
              <a:t>a</a:t>
            </a:r>
            <a:r>
              <a:rPr sz="1050" i="1" spc="75" baseline="-11904" dirty="0">
                <a:latin typeface="Arial"/>
                <a:cs typeface="Arial"/>
              </a:rPr>
              <a:t>f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84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50" dirty="0">
                <a:latin typeface="Tahoma"/>
                <a:cs typeface="Tahoma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υ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7" baseline="-11904" dirty="0">
                <a:latin typeface="Arial"/>
                <a:cs typeface="Arial"/>
              </a:rPr>
              <a:t> </a:t>
            </a:r>
            <a:r>
              <a:rPr sz="1050" i="1" spc="44" baseline="-11904" dirty="0">
                <a:latin typeface="Arial"/>
                <a:cs typeface="Arial"/>
              </a:rPr>
              <a:t>,t</a:t>
            </a:r>
            <a:endParaRPr sz="1050" baseline="-11904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3830" y="878705"/>
            <a:ext cx="4089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ahoma"/>
                <a:cs typeface="Tahoma"/>
              </a:rPr>
              <a:t>or</a:t>
            </a:r>
            <a:r>
              <a:rPr sz="1000" spc="-6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also: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37828" y="1215113"/>
            <a:ext cx="161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-37" baseline="7936" dirty="0">
                <a:latin typeface="Arial"/>
                <a:cs typeface="Arial"/>
              </a:rPr>
              <a:t>R</a:t>
            </a:r>
            <a:r>
              <a:rPr sz="500" i="1" spc="-25" dirty="0"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6104" y="1120881"/>
            <a:ext cx="26231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log(</a:t>
            </a:r>
            <a:r>
              <a:rPr sz="1000" i="1" spc="-10" dirty="0">
                <a:latin typeface="Arial"/>
                <a:cs typeface="Arial"/>
              </a:rPr>
              <a:t>L</a:t>
            </a:r>
            <a:r>
              <a:rPr sz="1050" i="1" spc="-15" baseline="-11904" dirty="0">
                <a:latin typeface="Arial"/>
                <a:cs typeface="Arial"/>
              </a:rPr>
              <a:t>b,f</a:t>
            </a:r>
            <a:r>
              <a:rPr sz="1050" i="1" spc="-22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-120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5" dirty="0">
                <a:latin typeface="Tahoma"/>
                <a:cs typeface="Tahoma"/>
              </a:rPr>
              <a:t> </a:t>
            </a:r>
            <a:r>
              <a:rPr sz="1000" i="1" spc="100" dirty="0">
                <a:latin typeface="Times New Roman"/>
                <a:cs typeface="Times New Roman"/>
              </a:rPr>
              <a:t>β</a:t>
            </a:r>
            <a:r>
              <a:rPr sz="1050" spc="150" baseline="-11904" dirty="0">
                <a:latin typeface="Tahoma"/>
                <a:cs typeface="Tahoma"/>
              </a:rPr>
              <a:t>1</a:t>
            </a:r>
            <a:r>
              <a:rPr sz="1000" spc="100" dirty="0">
                <a:latin typeface="Tahoma"/>
                <a:cs typeface="Tahoma"/>
              </a:rPr>
              <a:t>∆</a:t>
            </a:r>
            <a:r>
              <a:rPr sz="1000" spc="-125" dirty="0">
                <a:latin typeface="Tahoma"/>
                <a:cs typeface="Tahoma"/>
              </a:rPr>
              <a:t> </a:t>
            </a:r>
            <a:r>
              <a:rPr sz="1000" spc="-30" dirty="0" smtClean="0">
                <a:latin typeface="Tahoma"/>
                <a:cs typeface="Tahoma"/>
              </a:rPr>
              <a:t>log(</a:t>
            </a:r>
            <a:r>
              <a:rPr sz="1000" spc="-175" dirty="0" smtClean="0">
                <a:latin typeface="Tahoma"/>
                <a:cs typeface="Tahoma"/>
              </a:rPr>
              <a:t> 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750" i="1" u="sng" spc="-15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spc="150" baseline="4444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)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i="1" spc="50" dirty="0">
                <a:latin typeface="Times New Roman"/>
                <a:cs typeface="Times New Roman"/>
              </a:rPr>
              <a:t>β</a:t>
            </a:r>
            <a:r>
              <a:rPr sz="1050" spc="75" baseline="-11904" dirty="0">
                <a:latin typeface="Tahoma"/>
                <a:cs typeface="Tahoma"/>
              </a:rPr>
              <a:t>2</a:t>
            </a:r>
            <a:r>
              <a:rPr sz="1000" spc="50" dirty="0">
                <a:latin typeface="Tahoma"/>
                <a:cs typeface="Tahoma"/>
              </a:rPr>
              <a:t>∆</a:t>
            </a:r>
            <a:r>
              <a:rPr sz="1000" i="1" spc="50" dirty="0">
                <a:latin typeface="Arial"/>
                <a:cs typeface="Arial"/>
              </a:rPr>
              <a:t>a</a:t>
            </a:r>
            <a:r>
              <a:rPr sz="1050" i="1" spc="75" baseline="-11904" dirty="0">
                <a:latin typeface="Arial"/>
                <a:cs typeface="Arial"/>
              </a:rPr>
              <a:t>f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54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+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u</a:t>
            </a:r>
            <a:r>
              <a:rPr sz="1050" i="1" baseline="-11904" dirty="0">
                <a:latin typeface="Arial"/>
                <a:cs typeface="Arial"/>
              </a:rPr>
              <a:t>b,f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050" i="1" spc="44" baseline="-11904" dirty="0">
                <a:latin typeface="Arial"/>
                <a:cs typeface="Arial"/>
              </a:rPr>
              <a:t>,t</a:t>
            </a:r>
            <a:endParaRPr sz="1050" baseline="-11904" dirty="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1845437"/>
            <a:ext cx="59601" cy="5960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705" y="2027072"/>
            <a:ext cx="59601" cy="5960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8430" y="1292561"/>
            <a:ext cx="1469390" cy="854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45900"/>
              </a:lnSpc>
              <a:spcBef>
                <a:spcPts val="100"/>
              </a:spcBef>
            </a:pPr>
            <a:r>
              <a:rPr sz="1000" dirty="0">
                <a:latin typeface="Tahoma"/>
                <a:cs typeface="Tahoma"/>
              </a:rPr>
              <a:t>with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β</a:t>
            </a:r>
            <a:r>
              <a:rPr sz="1050" baseline="-11904" dirty="0">
                <a:latin typeface="Tahoma"/>
                <a:cs typeface="Tahoma"/>
              </a:rPr>
              <a:t>1</a:t>
            </a:r>
            <a:r>
              <a:rPr sz="1050" spc="150" baseline="-11904" dirty="0">
                <a:latin typeface="Tahoma"/>
                <a:cs typeface="Tahoma"/>
              </a:rPr>
              <a:t> </a:t>
            </a:r>
            <a:r>
              <a:rPr sz="1000" i="1" spc="90" dirty="0">
                <a:latin typeface="Times New Roman"/>
                <a:cs typeface="Times New Roman"/>
              </a:rPr>
              <a:t>&lt;</a:t>
            </a:r>
            <a:r>
              <a:rPr sz="1000" i="1" spc="25" dirty="0">
                <a:latin typeface="Times New Roman"/>
                <a:cs typeface="Times New Roman"/>
              </a:rPr>
              <a:t> </a:t>
            </a:r>
            <a:r>
              <a:rPr sz="1000" i="1" spc="65" dirty="0">
                <a:latin typeface="Arial"/>
                <a:cs typeface="Arial"/>
              </a:rPr>
              <a:t>−</a:t>
            </a:r>
            <a:r>
              <a:rPr sz="1000" spc="65" dirty="0">
                <a:latin typeface="Tahoma"/>
                <a:cs typeface="Tahoma"/>
              </a:rPr>
              <a:t>1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20" dirty="0">
                <a:latin typeface="Tahoma"/>
                <a:cs typeface="Tahoma"/>
              </a:rPr>
              <a:t>and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i="1" dirty="0">
                <a:latin typeface="Times New Roman"/>
                <a:cs typeface="Times New Roman"/>
              </a:rPr>
              <a:t>β</a:t>
            </a:r>
            <a:r>
              <a:rPr sz="1050" baseline="-11904" dirty="0">
                <a:latin typeface="Tahoma"/>
                <a:cs typeface="Tahoma"/>
              </a:rPr>
              <a:t>2</a:t>
            </a:r>
            <a:r>
              <a:rPr sz="1050" spc="150" baseline="-11904" dirty="0">
                <a:latin typeface="Tahoma"/>
                <a:cs typeface="Tahoma"/>
              </a:rPr>
              <a:t> </a:t>
            </a:r>
            <a:r>
              <a:rPr sz="1000" i="1" spc="225" dirty="0">
                <a:latin typeface="Arial"/>
                <a:cs typeface="Arial"/>
              </a:rPr>
              <a:t>≥</a:t>
            </a:r>
            <a:r>
              <a:rPr sz="1000" i="1" spc="-10" dirty="0">
                <a:latin typeface="Arial"/>
                <a:cs typeface="Arial"/>
              </a:rPr>
              <a:t> </a:t>
            </a:r>
            <a:r>
              <a:rPr sz="1000" spc="-40" dirty="0">
                <a:latin typeface="Tahoma"/>
                <a:cs typeface="Tahoma"/>
              </a:rPr>
              <a:t>0. </a:t>
            </a:r>
            <a:r>
              <a:rPr sz="1000" dirty="0">
                <a:latin typeface="Tahoma"/>
                <a:cs typeface="Tahoma"/>
              </a:rPr>
              <a:t>All</a:t>
            </a:r>
            <a:r>
              <a:rPr sz="1000" spc="10" dirty="0">
                <a:latin typeface="Tahoma"/>
                <a:cs typeface="Tahoma"/>
              </a:rPr>
              <a:t> </a:t>
            </a:r>
            <a:r>
              <a:rPr sz="1000" spc="-110" dirty="0">
                <a:latin typeface="Tahoma"/>
                <a:cs typeface="Tahoma"/>
              </a:rPr>
              <a:t>I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spc="-60" dirty="0">
                <a:latin typeface="Tahoma"/>
                <a:cs typeface="Tahoma"/>
              </a:rPr>
              <a:t>need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to</a:t>
            </a:r>
            <a:r>
              <a:rPr sz="1000" spc="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specify:</a:t>
            </a:r>
            <a:endParaRPr sz="1000">
              <a:latin typeface="Tahoma"/>
              <a:cs typeface="Tahoma"/>
            </a:endParaRPr>
          </a:p>
          <a:p>
            <a:pPr marL="290830">
              <a:lnSpc>
                <a:spcPct val="100000"/>
              </a:lnSpc>
              <a:spcBef>
                <a:spcPts val="240"/>
              </a:spcBef>
            </a:pPr>
            <a:r>
              <a:rPr sz="1000" i="1" spc="-25" dirty="0">
                <a:latin typeface="Arial"/>
                <a:cs typeface="Arial"/>
              </a:rPr>
              <a:t>R</a:t>
            </a:r>
            <a:r>
              <a:rPr sz="1050" i="1" spc="-37" baseline="-11904" dirty="0">
                <a:latin typeface="Arial"/>
                <a:cs typeface="Arial"/>
              </a:rPr>
              <a:t>t</a:t>
            </a:r>
            <a:endParaRPr sz="1050" baseline="-11904">
              <a:latin typeface="Arial"/>
              <a:cs typeface="Arial"/>
            </a:endParaRPr>
          </a:p>
          <a:p>
            <a:pPr marL="290830">
              <a:lnSpc>
                <a:spcPct val="100000"/>
              </a:lnSpc>
              <a:spcBef>
                <a:spcPts val="380"/>
              </a:spcBef>
            </a:pPr>
            <a:r>
              <a:rPr sz="1500" spc="75" baseline="8333" dirty="0">
                <a:latin typeface="Tahoma"/>
                <a:cs typeface="Tahoma"/>
              </a:rPr>
              <a:t>∆</a:t>
            </a:r>
            <a:r>
              <a:rPr sz="1500" i="1" spc="75" baseline="8333" dirty="0">
                <a:latin typeface="Arial"/>
                <a:cs typeface="Arial"/>
              </a:rPr>
              <a:t>a</a:t>
            </a:r>
            <a:r>
              <a:rPr sz="700" i="1" spc="50" dirty="0">
                <a:latin typeface="Arial"/>
                <a:cs typeface="Arial"/>
              </a:rPr>
              <a:t>f</a:t>
            </a:r>
            <a:r>
              <a:rPr sz="700" i="1" spc="-35" dirty="0">
                <a:latin typeface="Arial"/>
                <a:cs typeface="Arial"/>
              </a:rPr>
              <a:t> </a:t>
            </a:r>
            <a:r>
              <a:rPr sz="700" i="1" spc="30" dirty="0">
                <a:latin typeface="Arial"/>
                <a:cs typeface="Arial"/>
              </a:rPr>
              <a:t>,t</a:t>
            </a:r>
            <a:endParaRPr sz="70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705" y="2208707"/>
            <a:ext cx="59601" cy="5960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254975" y="2225855"/>
            <a:ext cx="161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i="1" spc="-37" baseline="7936" dirty="0">
                <a:latin typeface="Arial"/>
                <a:cs typeface="Arial"/>
              </a:rPr>
              <a:t>R</a:t>
            </a:r>
            <a:r>
              <a:rPr sz="500" i="1" spc="-25" dirty="0"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1477" y="2131611"/>
            <a:ext cx="1200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ahoma"/>
                <a:cs typeface="Tahoma"/>
              </a:rPr>
              <a:t>an</a:t>
            </a:r>
            <a:r>
              <a:rPr sz="1000" spc="20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IV</a:t>
            </a:r>
            <a:r>
              <a:rPr sz="1000" spc="2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for</a:t>
            </a:r>
            <a:r>
              <a:rPr sz="1000" spc="25" dirty="0">
                <a:latin typeface="Tahoma"/>
                <a:cs typeface="Tahoma"/>
              </a:rPr>
              <a:t> </a:t>
            </a:r>
            <a:r>
              <a:rPr sz="1000" spc="210" dirty="0">
                <a:latin typeface="Tahoma"/>
                <a:cs typeface="Tahoma"/>
              </a:rPr>
              <a:t>∆</a:t>
            </a:r>
            <a:r>
              <a:rPr sz="1000" spc="-145" dirty="0">
                <a:latin typeface="Tahoma"/>
                <a:cs typeface="Tahoma"/>
              </a:rPr>
              <a:t> </a:t>
            </a:r>
            <a:r>
              <a:rPr sz="1000" spc="-30" dirty="0">
                <a:latin typeface="Tahoma"/>
                <a:cs typeface="Tahoma"/>
              </a:rPr>
              <a:t>log(</a:t>
            </a:r>
            <a:r>
              <a:rPr sz="1000" spc="-195" dirty="0">
                <a:latin typeface="Tahoma"/>
                <a:cs typeface="Tahoma"/>
              </a:rPr>
              <a:t> </a:t>
            </a:r>
            <a:r>
              <a:rPr sz="1050" i="1" u="sng" baseline="39682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</a:t>
            </a:r>
            <a:r>
              <a:rPr sz="750" i="1" u="sng" spc="-37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,</a:t>
            </a:r>
            <a:r>
              <a:rPr sz="750" i="1" u="sng" baseline="4444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</a:t>
            </a:r>
            <a:r>
              <a:rPr sz="750" i="1" spc="97" baseline="44444" dirty="0">
                <a:latin typeface="Arial"/>
                <a:cs typeface="Arial"/>
              </a:rPr>
              <a:t> </a:t>
            </a:r>
            <a:r>
              <a:rPr sz="1000" spc="-50" dirty="0">
                <a:latin typeface="Tahoma"/>
                <a:cs typeface="Tahoma"/>
              </a:rPr>
              <a:t>)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3830" y="2385077"/>
            <a:ext cx="8318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Tahoma"/>
                <a:cs typeface="Tahoma"/>
              </a:rPr>
              <a:t>Simple</a:t>
            </a:r>
            <a:r>
              <a:rPr sz="1000" spc="-45" dirty="0">
                <a:latin typeface="Tahoma"/>
                <a:cs typeface="Tahoma"/>
              </a:rPr>
              <a:t> </a:t>
            </a:r>
            <a:r>
              <a:rPr sz="1000" spc="-40" dirty="0">
                <a:latin typeface="Tahoma"/>
                <a:cs typeface="Tahoma"/>
              </a:rPr>
              <a:t>choices:</a:t>
            </a:r>
            <a:endParaRPr sz="1000">
              <a:latin typeface="Tahoma"/>
              <a:cs typeface="Tahoma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6705" y="2645156"/>
            <a:ext cx="59601" cy="59601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366877" y="2568072"/>
            <a:ext cx="80073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88975" algn="l"/>
              </a:tabLst>
            </a:pPr>
            <a:r>
              <a:rPr sz="1000" dirty="0">
                <a:latin typeface="Tahoma"/>
                <a:cs typeface="Tahoma"/>
              </a:rPr>
              <a:t>Set</a:t>
            </a:r>
            <a:r>
              <a:rPr sz="1000" spc="-55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R</a:t>
            </a:r>
            <a:r>
              <a:rPr sz="1000" i="1" spc="10" dirty="0">
                <a:latin typeface="Arial"/>
                <a:cs typeface="Arial"/>
              </a:rPr>
              <a:t> </a:t>
            </a:r>
            <a:r>
              <a:rPr sz="1000" dirty="0" smtClean="0">
                <a:latin typeface="Tahoma"/>
                <a:cs typeface="Tahoma"/>
              </a:rPr>
              <a:t>: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39895" y="2579294"/>
            <a:ext cx="1560195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1165" algn="l"/>
                <a:tab pos="723265" algn="l"/>
                <a:tab pos="1448435" algn="l"/>
              </a:tabLst>
            </a:pPr>
            <a:r>
              <a:rPr sz="1000" spc="-60" dirty="0" smtClean="0">
                <a:latin typeface="Tahoma"/>
                <a:cs typeface="Tahoma"/>
              </a:rPr>
              <a:t>where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6306" y="2808434"/>
            <a:ext cx="4271067" cy="453073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05"/>
              </a:spcBef>
            </a:pPr>
            <a:r>
              <a:rPr lang="it-IT" sz="1000" dirty="0" smtClean="0">
                <a:latin typeface="Tahoma"/>
                <a:cs typeface="Tahoma"/>
              </a:rPr>
              <a:t>Note sum </a:t>
            </a:r>
            <a:r>
              <a:rPr lang="it-IT" sz="1000" dirty="0" err="1" smtClean="0">
                <a:latin typeface="Tahoma"/>
                <a:cs typeface="Tahoma"/>
              </a:rPr>
              <a:t>is</a:t>
            </a:r>
            <a:r>
              <a:rPr lang="it-IT" sz="1000" dirty="0" smtClean="0">
                <a:latin typeface="Tahoma"/>
                <a:cs typeface="Tahoma"/>
              </a:rPr>
              <a:t> on </a:t>
            </a:r>
            <a:r>
              <a:rPr sz="1000" i="1" dirty="0" smtClean="0">
                <a:latin typeface="Arial"/>
                <a:cs typeface="Arial"/>
              </a:rPr>
              <a:t>b</a:t>
            </a:r>
            <a:r>
              <a:rPr lang="it-IT" sz="1050" i="1" baseline="27777" dirty="0" smtClean="0">
                <a:latin typeface="Meiryo"/>
                <a:cs typeface="Meiryo"/>
              </a:rPr>
              <a:t>'</a:t>
            </a:r>
            <a:r>
              <a:rPr sz="1050" i="1" spc="82" baseline="27777" dirty="0" smtClean="0">
                <a:latin typeface="Meiryo"/>
                <a:cs typeface="Meiryo"/>
              </a:rPr>
              <a:t> </a:t>
            </a:r>
            <a:r>
              <a:rPr sz="1000" i="1" dirty="0">
                <a:latin typeface="Arial"/>
                <a:cs typeface="Arial"/>
              </a:rPr>
              <a:t>/</a:t>
            </a:r>
            <a:r>
              <a:rPr sz="1000" dirty="0">
                <a:latin typeface="Tahoma"/>
                <a:cs typeface="Tahoma"/>
              </a:rPr>
              <a:t>=</a:t>
            </a:r>
            <a:r>
              <a:rPr sz="1000" spc="-60" dirty="0">
                <a:latin typeface="Tahoma"/>
                <a:cs typeface="Tahoma"/>
              </a:rPr>
              <a:t> </a:t>
            </a:r>
            <a:r>
              <a:rPr sz="1000" i="1" dirty="0">
                <a:latin typeface="Arial"/>
                <a:cs typeface="Arial"/>
              </a:rPr>
              <a:t>b</a:t>
            </a:r>
            <a:r>
              <a:rPr sz="1000" i="1" spc="50" dirty="0">
                <a:latin typeface="Arial"/>
                <a:cs typeface="Arial"/>
              </a:rPr>
              <a:t> </a:t>
            </a:r>
            <a:r>
              <a:rPr sz="1000" spc="-40" dirty="0">
                <a:latin typeface="Tahoma"/>
                <a:cs typeface="Tahoma"/>
              </a:rPr>
              <a:t>(leave-</a:t>
            </a:r>
            <a:r>
              <a:rPr sz="1000" spc="-10" dirty="0">
                <a:latin typeface="Tahoma"/>
                <a:cs typeface="Tahoma"/>
              </a:rPr>
              <a:t>out)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dirty="0">
                <a:latin typeface="Tahoma"/>
                <a:cs typeface="Tahoma"/>
              </a:rPr>
              <a:t>in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b="1" spc="-30" dirty="0">
                <a:latin typeface="Arial"/>
                <a:cs typeface="Arial"/>
              </a:rPr>
              <a:t>commuting</a:t>
            </a:r>
            <a:r>
              <a:rPr sz="1000" b="1" spc="50" dirty="0">
                <a:latin typeface="Arial"/>
                <a:cs typeface="Arial"/>
              </a:rPr>
              <a:t> </a:t>
            </a:r>
            <a:r>
              <a:rPr sz="1000" b="1" spc="-40" dirty="0">
                <a:latin typeface="Arial"/>
                <a:cs typeface="Arial"/>
              </a:rPr>
              <a:t>zone</a:t>
            </a:r>
            <a:r>
              <a:rPr sz="1000" b="1" spc="15" dirty="0">
                <a:latin typeface="Arial"/>
                <a:cs typeface="Arial"/>
              </a:rPr>
              <a:t> </a:t>
            </a:r>
            <a:r>
              <a:rPr sz="1000" i="1" dirty="0">
                <a:latin typeface="Arial"/>
                <a:cs typeface="Arial"/>
              </a:rPr>
              <a:t>c</a:t>
            </a:r>
            <a:r>
              <a:rPr sz="1000" i="1" spc="95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at</a:t>
            </a:r>
            <a:r>
              <a:rPr sz="1000" spc="-15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time </a:t>
            </a:r>
            <a:r>
              <a:rPr sz="1000" i="1" spc="30" dirty="0">
                <a:latin typeface="Arial"/>
                <a:cs typeface="Arial"/>
              </a:rPr>
              <a:t>t</a:t>
            </a:r>
            <a:endParaRPr sz="1000" dirty="0">
              <a:latin typeface="Arial"/>
              <a:cs typeface="Arial"/>
            </a:endParaRPr>
          </a:p>
          <a:p>
            <a:pPr marL="38100" marR="1487170">
              <a:lnSpc>
                <a:spcPct val="119200"/>
              </a:lnSpc>
              <a:spcBef>
                <a:spcPts val="280"/>
              </a:spcBef>
            </a:pPr>
            <a:r>
              <a:rPr sz="1000" spc="50" dirty="0">
                <a:latin typeface="Tahoma"/>
                <a:cs typeface="Tahoma"/>
              </a:rPr>
              <a:t>∆</a:t>
            </a:r>
            <a:r>
              <a:rPr sz="1000" i="1" spc="50" dirty="0">
                <a:latin typeface="Arial"/>
                <a:cs typeface="Arial"/>
              </a:rPr>
              <a:t>a</a:t>
            </a:r>
            <a:r>
              <a:rPr sz="1050" i="1" spc="75" baseline="-11904" dirty="0">
                <a:latin typeface="Arial"/>
                <a:cs typeface="Arial"/>
              </a:rPr>
              <a:t>f</a:t>
            </a:r>
            <a:r>
              <a:rPr sz="1050" i="1" spc="-75" baseline="-11904" dirty="0">
                <a:latin typeface="Arial"/>
                <a:cs typeface="Arial"/>
              </a:rPr>
              <a:t> </a:t>
            </a:r>
            <a:r>
              <a:rPr sz="1050" i="1" spc="82" baseline="-11904" dirty="0">
                <a:latin typeface="Arial"/>
                <a:cs typeface="Arial"/>
              </a:rPr>
              <a:t>,t</a:t>
            </a:r>
            <a:r>
              <a:rPr sz="1050" i="1" spc="254" baseline="-11904" dirty="0">
                <a:latin typeface="Arial"/>
                <a:cs typeface="Arial"/>
              </a:rPr>
              <a:t> </a:t>
            </a:r>
            <a:r>
              <a:rPr sz="1000" dirty="0">
                <a:latin typeface="Tahoma"/>
                <a:cs typeface="Tahoma"/>
              </a:rPr>
              <a:t>is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10" dirty="0">
                <a:latin typeface="Tahoma"/>
                <a:cs typeface="Tahoma"/>
              </a:rPr>
              <a:t>the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b="1" spc="-35" dirty="0">
                <a:latin typeface="Tahoma"/>
                <a:cs typeface="Tahoma"/>
              </a:rPr>
              <a:t>firm</a:t>
            </a:r>
            <a:r>
              <a:rPr sz="1000" spc="-35" dirty="0">
                <a:latin typeface="Tahoma"/>
                <a:cs typeface="Tahoma"/>
              </a:rPr>
              <a:t>-</a:t>
            </a:r>
            <a:r>
              <a:rPr sz="1000" spc="-10" dirty="0">
                <a:latin typeface="Tahoma"/>
                <a:cs typeface="Tahoma"/>
              </a:rPr>
              <a:t>time</a:t>
            </a:r>
            <a:r>
              <a:rPr sz="1000" spc="-25" dirty="0">
                <a:latin typeface="Tahoma"/>
                <a:cs typeface="Tahoma"/>
              </a:rPr>
              <a:t> fixed</a:t>
            </a:r>
            <a:r>
              <a:rPr sz="1000" spc="-20" dirty="0">
                <a:latin typeface="Tahoma"/>
                <a:cs typeface="Tahoma"/>
              </a:rPr>
              <a:t> </a:t>
            </a:r>
            <a:r>
              <a:rPr sz="1000" spc="-35" dirty="0" smtClean="0">
                <a:latin typeface="Tahoma"/>
                <a:cs typeface="Tahoma"/>
              </a:rPr>
              <a:t>effect</a:t>
            </a:r>
            <a:endParaRPr sz="1000" dirty="0">
              <a:latin typeface="Tahoma"/>
              <a:cs typeface="Tahoma"/>
            </a:endParaRPr>
          </a:p>
        </p:txBody>
      </p:sp>
      <p:pic>
        <p:nvPicPr>
          <p:cNvPr id="30" name="object 3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6904" y="3134844"/>
            <a:ext cx="59601" cy="59601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6904" y="3316466"/>
            <a:ext cx="59601" cy="59601"/>
          </a:xfrm>
          <a:prstGeom prst="rect">
            <a:avLst/>
          </a:prstGeom>
        </p:spPr>
      </p:pic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580"/>
              </a:lnSpc>
            </a:pPr>
            <a:fld id="{81D60167-4931-47E6-BA6A-407CBD079E47}" type="slidenum">
              <a:rPr spc="-20" dirty="0"/>
              <a:t>9</a:t>
            </a:fld>
            <a:r>
              <a:rPr spc="-60" dirty="0"/>
              <a:t> </a:t>
            </a:r>
            <a:r>
              <a:rPr spc="70" dirty="0"/>
              <a:t>/</a:t>
            </a:r>
            <a:r>
              <a:rPr spc="-60" dirty="0"/>
              <a:t> </a:t>
            </a:r>
            <a:r>
              <a:rPr spc="-25" dirty="0"/>
              <a:t>41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CasellaDiTesto 32"/>
              <p:cNvSpPr txBox="1"/>
              <p:nvPr/>
            </p:nvSpPr>
            <p:spPr>
              <a:xfrm>
                <a:off x="799796" y="2498431"/>
                <a:ext cx="1135887" cy="3361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it-IT" sz="9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7"/>
                            </m:rP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it-IT" sz="900" dirty="0"/>
              </a:p>
            </p:txBody>
          </p:sp>
        </mc:Choice>
        <mc:Fallback>
          <p:sp>
            <p:nvSpPr>
              <p:cNvPr id="33" name="CasellaDiTesto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796" y="2498431"/>
                <a:ext cx="1135887" cy="336118"/>
              </a:xfrm>
              <a:prstGeom prst="rect">
                <a:avLst/>
              </a:prstGeom>
              <a:blipFill>
                <a:blip r:embed="rId6"/>
                <a:stretch>
                  <a:fillRect l="-9091" t="-156364" r="-21925" b="-21636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ettangolo 33"/>
              <p:cNvSpPr/>
              <p:nvPr/>
            </p:nvSpPr>
            <p:spPr>
              <a:xfrm>
                <a:off x="2558574" y="2455878"/>
                <a:ext cx="1298561" cy="3945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it-IT" sz="9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sz="9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9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m:rPr>
                                  <m:brk m:alnAt="7"/>
                                </m:rPr>
                                <a:rPr lang="it-IT" sz="9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it-IT" sz="9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it-IT" sz="900" dirty="0"/>
              </a:p>
            </p:txBody>
          </p:sp>
        </mc:Choice>
        <mc:Fallback>
          <p:sp>
            <p:nvSpPr>
              <p:cNvPr id="34" name="Rettangolo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574" y="2455878"/>
                <a:ext cx="1298561" cy="394532"/>
              </a:xfrm>
              <a:prstGeom prst="rect">
                <a:avLst/>
              </a:prstGeom>
              <a:blipFill>
                <a:blip r:embed="rId7"/>
                <a:stretch>
                  <a:fillRect t="-9231" b="-7538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ttangolo 36"/>
          <p:cNvSpPr/>
          <p:nvPr/>
        </p:nvSpPr>
        <p:spPr>
          <a:xfrm>
            <a:off x="218259" y="3202677"/>
            <a:ext cx="3458391" cy="275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" marR="1487170">
              <a:lnSpc>
                <a:spcPct val="119200"/>
              </a:lnSpc>
              <a:spcBef>
                <a:spcPts val="280"/>
              </a:spcBef>
            </a:pPr>
            <a:r>
              <a:rPr lang="en-US" sz="1000" spc="50" dirty="0" smtClean="0">
                <a:latin typeface="Tahoma"/>
                <a:cs typeface="Tahoma"/>
              </a:rPr>
              <a:t>IV </a:t>
            </a:r>
            <a:r>
              <a:rPr lang="en-US" sz="1000" dirty="0" smtClean="0">
                <a:latin typeface="Tahoma"/>
                <a:cs typeface="Tahoma"/>
              </a:rPr>
              <a:t>is</a:t>
            </a:r>
            <a:r>
              <a:rPr lang="en-US" sz="1000" spc="-20" dirty="0" smtClean="0">
                <a:latin typeface="Tahoma"/>
                <a:cs typeface="Tahoma"/>
              </a:rPr>
              <a:t> </a:t>
            </a:r>
            <a:r>
              <a:rPr lang="en-US" sz="1000" spc="-10" dirty="0" smtClean="0">
                <a:latin typeface="Tahoma"/>
                <a:cs typeface="Tahoma"/>
              </a:rPr>
              <a:t>the</a:t>
            </a:r>
            <a:r>
              <a:rPr lang="en-US" sz="1000" spc="-20" dirty="0" smtClean="0">
                <a:latin typeface="Tahoma"/>
                <a:cs typeface="Tahoma"/>
              </a:rPr>
              <a:t> </a:t>
            </a:r>
            <a:r>
              <a:rPr lang="en-US" sz="1000" b="1" spc="-35" dirty="0" smtClean="0">
                <a:latin typeface="Tahoma"/>
                <a:cs typeface="Tahoma"/>
              </a:rPr>
              <a:t>bank</a:t>
            </a:r>
            <a:r>
              <a:rPr lang="en-US" sz="1000" spc="-35" dirty="0" smtClean="0">
                <a:latin typeface="Tahoma"/>
                <a:cs typeface="Tahoma"/>
              </a:rPr>
              <a:t>-</a:t>
            </a:r>
            <a:r>
              <a:rPr lang="en-US" sz="1000" spc="-10" dirty="0" smtClean="0">
                <a:latin typeface="Tahoma"/>
                <a:cs typeface="Tahoma"/>
              </a:rPr>
              <a:t>time</a:t>
            </a:r>
            <a:r>
              <a:rPr lang="en-US" sz="1000" spc="-25" dirty="0" smtClean="0">
                <a:latin typeface="Tahoma"/>
                <a:cs typeface="Tahoma"/>
              </a:rPr>
              <a:t> fixed</a:t>
            </a:r>
            <a:r>
              <a:rPr lang="en-US" sz="1000" spc="-20" dirty="0" smtClean="0">
                <a:latin typeface="Tahoma"/>
                <a:cs typeface="Tahoma"/>
              </a:rPr>
              <a:t> </a:t>
            </a:r>
            <a:r>
              <a:rPr lang="en-US" sz="1000" spc="-35" dirty="0" smtClean="0">
                <a:latin typeface="Tahoma"/>
                <a:cs typeface="Tahoma"/>
              </a:rPr>
              <a:t>effect</a:t>
            </a:r>
            <a:endParaRPr lang="en-US" sz="10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7425</Words>
  <Application>Microsoft Office PowerPoint</Application>
  <PresentationFormat>Personalizzato</PresentationFormat>
  <Paragraphs>2112</Paragraphs>
  <Slides>41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52" baseType="lpstr">
      <vt:lpstr>Arial</vt:lpstr>
      <vt:lpstr>Calibri</vt:lpstr>
      <vt:lpstr>Cambria Math</vt:lpstr>
      <vt:lpstr>Constantia</vt:lpstr>
      <vt:lpstr>Georgia</vt:lpstr>
      <vt:lpstr>Meiryo</vt:lpstr>
      <vt:lpstr>Tahoma</vt:lpstr>
      <vt:lpstr>Times New Roman</vt:lpstr>
      <vt:lpstr>Trebuchet MS</vt:lpstr>
      <vt:lpstr>Verdana</vt:lpstr>
      <vt:lpstr>Office Theme</vt:lpstr>
      <vt:lpstr>Substituting banks: effects on investments</vt:lpstr>
      <vt:lpstr>Motivation</vt:lpstr>
      <vt:lpstr>What I do</vt:lpstr>
      <vt:lpstr>Main results</vt:lpstr>
      <vt:lpstr>Literature (1/3)</vt:lpstr>
      <vt:lpstr>Literature (2/3)</vt:lpstr>
      <vt:lpstr>Literature (3/3)</vt:lpstr>
      <vt:lpstr>Empirical model I</vt:lpstr>
      <vt:lpstr>Empirical model II</vt:lpstr>
      <vt:lpstr>Empirical model III</vt:lpstr>
      <vt:lpstr>Data from Italy</vt:lpstr>
      <vt:lpstr>Market structure of local credit markets</vt:lpstr>
      <vt:lpstr>Presentazione standard di PowerPoint</vt:lpstr>
      <vt:lpstr>Validation of the IV=Ab,t</vt:lpstr>
      <vt:lpstr>Baseline results</vt:lpstr>
      <vt:lpstr>Estimation of σ very robust</vt:lpstr>
      <vt:lpstr>Other robustness checks on σ</vt:lpstr>
      <vt:lpstr>Elasticity of substitution by firm/bank characteristics</vt:lpstr>
      <vt:lpstr>Is the elasticity of substitution relevant for real economic outcomes? (1/2)</vt:lpstr>
      <vt:lpstr>Is the elasticity of substitution relevant for real economic outcomes? (2/2)</vt:lpstr>
      <vt:lpstr>Investment rate regressions</vt:lpstr>
      <vt:lpstr>Investment rate with bank specialization</vt:lpstr>
      <vt:lpstr>Investment rate in less concentrated markets</vt:lpstr>
      <vt:lpstr>Investment rate including intangible assets</vt:lpstr>
      <vt:lpstr>Investment rate by aggregate sectors</vt:lpstr>
      <vt:lpstr>Conclusions</vt:lpstr>
      <vt:lpstr>Thank you!</vt:lpstr>
      <vt:lpstr>Figure: Correlations of HHI with credit and interest rates</vt:lpstr>
      <vt:lpstr>Figure: HHI on corporate loans by commuting zone (avg.: 2007-2015)</vt:lpstr>
      <vt:lpstr>Figure: Interest rate and loans growth rates over time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Estimates by loan types (1/2)</vt:lpstr>
      <vt:lpstr>Estimates by loan types (2/2)</vt:lpstr>
      <vt:lpstr>Estimates by bank groups</vt:lpstr>
      <vt:lpstr>Excluding concentrated markets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Substituting banks: effects on investments</dc:title>
  <dc:creator>Francesco Bripi</dc:creator>
  <cp:lastModifiedBy>Francesco Bripi</cp:lastModifiedBy>
  <cp:revision>35</cp:revision>
  <dcterms:created xsi:type="dcterms:W3CDTF">2022-12-02T13:49:57Z</dcterms:created>
  <dcterms:modified xsi:type="dcterms:W3CDTF">2022-12-02T15:33:47Z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2022-12-02T00:00:00Z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2022-12-02T00:00:00Z</vt:filetime>
  </property>
  <property fmtid="{D5CDD505-2E9C-101B-9397-08002B2CF9AE}" pid="5" name="PTEX.Fullbanner">
    <vt:lpwstr>This is pdfTeX, Version 3.14159265-2.6-1.40.19 (TeX Live 2018) kpathsea version 6.3.0</vt:lpwstr>
  </property>
  <property fmtid="{D5CDD505-2E9C-101B-9397-08002B2CF9AE}" pid="6" name="Producer">
    <vt:lpwstr>pdfTeX-1.40.19</vt:lpwstr>
  </property>
</Properties>
</file>